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wmf" ContentType="image/x-wmf"/>
  <Override PartName="/ppt/tags/tag2.xml" ContentType="application/vnd.openxmlformats-officedocument.presentationml.tags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tags/tag3.xml" ContentType="application/vnd.openxmlformats-officedocument.presentationml.tag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31"/>
  </p:notesMasterIdLst>
  <p:sldIdLst>
    <p:sldId id="265" r:id="rId2"/>
    <p:sldId id="299" r:id="rId3"/>
    <p:sldId id="277" r:id="rId4"/>
    <p:sldId id="279" r:id="rId5"/>
    <p:sldId id="272" r:id="rId6"/>
    <p:sldId id="281" r:id="rId7"/>
    <p:sldId id="282" r:id="rId8"/>
    <p:sldId id="284" r:id="rId9"/>
    <p:sldId id="283" r:id="rId10"/>
    <p:sldId id="285" r:id="rId11"/>
    <p:sldId id="286" r:id="rId12"/>
    <p:sldId id="287" r:id="rId13"/>
    <p:sldId id="288" r:id="rId14"/>
    <p:sldId id="289" r:id="rId15"/>
    <p:sldId id="296" r:id="rId16"/>
    <p:sldId id="290" r:id="rId17"/>
    <p:sldId id="291" r:id="rId18"/>
    <p:sldId id="292" r:id="rId19"/>
    <p:sldId id="256" r:id="rId20"/>
    <p:sldId id="258" r:id="rId21"/>
    <p:sldId id="260" r:id="rId22"/>
    <p:sldId id="262" r:id="rId23"/>
    <p:sldId id="264" r:id="rId24"/>
    <p:sldId id="300" r:id="rId25"/>
    <p:sldId id="298" r:id="rId26"/>
    <p:sldId id="268" r:id="rId27"/>
    <p:sldId id="293" r:id="rId28"/>
    <p:sldId id="294" r:id="rId29"/>
    <p:sldId id="295" r:id="rId3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7E829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08" autoAdjust="0"/>
    <p:restoredTop sz="94660"/>
  </p:normalViewPr>
  <p:slideViewPr>
    <p:cSldViewPr>
      <p:cViewPr varScale="1">
        <p:scale>
          <a:sx n="68" d="100"/>
          <a:sy n="68" d="100"/>
        </p:scale>
        <p:origin x="-1428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2" Type="http://schemas.openxmlformats.org/officeDocument/2006/relationships/image" Target="../media/image9.wmf"/><Relationship Id="rId1" Type="http://schemas.openxmlformats.org/officeDocument/2006/relationships/image" Target="../media/image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B89BBB-905D-45ED-B50E-66FBEFC9826D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6FFD219-6DFF-4A52-AF28-B283549FA00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A347EE7-0770-45C0-939E-5226172CC75B}" type="slidenum">
              <a:rPr lang="ru-RU" smtClean="0"/>
              <a:pPr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33215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6304"/>
            <a:ext cx="8814816" cy="2505456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64234" y="381001"/>
            <a:ext cx="8229600" cy="2209800"/>
          </a:xfrm>
        </p:spPr>
        <p:txBody>
          <a:bodyPr lIns="45720" rIns="228600" anchor="b">
            <a:normAutofit/>
          </a:bodyPr>
          <a:lstStyle>
            <a:lvl1pPr marL="0" algn="r">
              <a:defRPr sz="4800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133600" y="2819400"/>
            <a:ext cx="6560234" cy="1752600"/>
          </a:xfrm>
        </p:spPr>
        <p:txBody>
          <a:bodyPr lIns="45720" rIns="246888"/>
          <a:lstStyle>
            <a:lvl1pPr marL="0" indent="0" algn="r">
              <a:spcBef>
                <a:spcPts val="0"/>
              </a:spcBef>
              <a:buNone/>
              <a:defRPr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 algn="l"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1000128" y="3267456"/>
            <a:ext cx="74066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76" y="498230"/>
            <a:ext cx="7772400" cy="2731008"/>
          </a:xfrm>
        </p:spPr>
        <p:txBody>
          <a:bodyPr rIns="100584"/>
          <a:lstStyle>
            <a:lvl1pPr algn="r">
              <a:buNone/>
              <a:defRPr sz="4000" b="1" cap="none">
                <a:solidFill>
                  <a:schemeClr val="accent1">
                    <a:tint val="95000"/>
                    <a:satMod val="200000"/>
                  </a:schemeClr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3287713"/>
            <a:ext cx="7772400" cy="1509712"/>
          </a:xfrm>
        </p:spPr>
        <p:txBody>
          <a:bodyPr rIns="128016" anchor="t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45920"/>
            <a:ext cx="4038600" cy="452628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16744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4800600" y="216521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b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1948"/>
            <a:ext cx="8229600" cy="1143000"/>
          </a:xfrm>
        </p:spPr>
        <p:txBody>
          <a:bodyPr anchor="b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3"/>
            <a:ext cx="4041775" cy="639762"/>
          </a:xfrm>
        </p:spPr>
        <p:txBody>
          <a:bodyPr anchor="b">
            <a:noAutofit/>
          </a:bodyPr>
          <a:lstStyle>
            <a:lvl1pPr marL="91440" indent="0" algn="l">
              <a:spcBef>
                <a:spcPts val="0"/>
              </a:spcBef>
              <a:buNone/>
              <a:defRPr sz="2200" b="0" cap="all" baseline="0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941763"/>
          </a:xfrm>
        </p:spPr>
        <p:txBody>
          <a:bodyPr lIns="9144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941763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8641080" y="6514568"/>
            <a:ext cx="464288" cy="274320"/>
          </a:xfrm>
        </p:spPr>
        <p:txBody>
          <a:bodyPr/>
          <a:lstStyle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3218"/>
            <a:ext cx="8229600" cy="114300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588392" y="1424588"/>
            <a:ext cx="800100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5057552" y="1057656"/>
            <a:ext cx="3749040" cy="9144"/>
          </a:xfrm>
          <a:prstGeom prst="rect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>
            <a:outerShdw blurRad="12700" dist="12900" dir="5400000" algn="tl" rotWithShape="0">
              <a:srgbClr val="000000">
                <a:alpha val="7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63136" y="304800"/>
            <a:ext cx="3931920" cy="762000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963136" y="1107560"/>
            <a:ext cx="3931920" cy="1066800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228600" y="2209800"/>
            <a:ext cx="8666456" cy="3977640"/>
          </a:xfrm>
        </p:spPr>
        <p:txBody>
          <a:bodyPr/>
          <a:lstStyle>
            <a:lvl1pPr marL="292608">
              <a:defRPr sz="3200"/>
            </a:lvl1pPr>
            <a:lvl2pPr marL="594360">
              <a:defRPr sz="2800"/>
            </a:lvl2pPr>
            <a:lvl3pPr marL="822960">
              <a:defRPr sz="2400"/>
            </a:lvl3pPr>
            <a:lvl4pPr marL="1051560">
              <a:defRPr sz="2000"/>
            </a:lvl4pPr>
            <a:lvl5pPr marL="1261872"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9" name="Дата 8"/>
          <p:cNvSpPr>
            <a:spLocks noGrp="1"/>
          </p:cNvSpPr>
          <p:nvPr>
            <p:ph type="dt" sz="half" idx="10"/>
          </p:nvPr>
        </p:nvSpPr>
        <p:spPr>
          <a:xfrm>
            <a:off x="5562600" y="6513670"/>
            <a:ext cx="3002280" cy="274320"/>
          </a:xfrm>
        </p:spPr>
        <p:txBody>
          <a:bodyPr vert="horz" rtlCol="0"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1"/>
          </p:nvPr>
        </p:nvSpPr>
        <p:spPr>
          <a:xfrm>
            <a:off x="8638952" y="6513670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2"/>
          </p:nvPr>
        </p:nvSpPr>
        <p:spPr>
          <a:xfrm>
            <a:off x="1600200" y="6513670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0443" y="4724400"/>
            <a:ext cx="5486400" cy="664536"/>
          </a:xfrm>
        </p:spPr>
        <p:txBody>
          <a:bodyPr anchor="b"/>
          <a:lstStyle>
            <a:lvl1pPr marL="0" algn="r">
              <a:buNone/>
              <a:defRPr sz="2000"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040443" y="5388936"/>
            <a:ext cx="5486400" cy="912255"/>
          </a:xfrm>
        </p:spPr>
        <p:txBody>
          <a:bodyPr/>
          <a:lstStyle>
            <a:lvl1pPr marL="0" indent="0" algn="r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04800" y="249864"/>
            <a:ext cx="8534400" cy="4343400"/>
          </a:xfrm>
          <a:prstGeom prst="round2DiagRect">
            <a:avLst>
              <a:gd name="adj1" fmla="val 11403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  <a:extLst/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>
          <a:xfrm>
            <a:off x="5562600" y="6509004"/>
            <a:ext cx="3002280" cy="274320"/>
          </a:xfrm>
        </p:spPr>
        <p:txBody>
          <a:bodyPr vert="horz" rtlCol="0"/>
          <a:lstStyle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>
          <a:xfrm>
            <a:off x="8638952" y="6509004"/>
            <a:ext cx="464288" cy="274320"/>
          </a:xfrm>
        </p:spPr>
        <p:txBody>
          <a:bodyPr vert="horz" rtlCol="0"/>
          <a:lstStyle>
            <a:lvl1pPr>
              <a:defRPr>
                <a:solidFill>
                  <a:schemeClr val="tx2">
                    <a:shade val="90000"/>
                  </a:schemeClr>
                </a:solidFill>
              </a:defRPr>
            </a:lvl1pPr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>
          <a:xfrm>
            <a:off x="1600200" y="6509004"/>
            <a:ext cx="3907464" cy="274320"/>
          </a:xfrm>
        </p:spPr>
        <p:txBody>
          <a:bodyPr vert="horz" rtlCol="0"/>
          <a:lstStyle>
            <a:extLst/>
          </a:lstStyle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с двумя скругленными противолежащими углами 6"/>
          <p:cNvSpPr/>
          <p:nvPr/>
        </p:nvSpPr>
        <p:spPr>
          <a:xfrm>
            <a:off x="164592" y="147085"/>
            <a:ext cx="8810846" cy="6565392"/>
          </a:xfrm>
          <a:prstGeom prst="round2DiagRect">
            <a:avLst>
              <a:gd name="adj1" fmla="val 11807"/>
              <a:gd name="adj2" fmla="val 0"/>
            </a:avLst>
          </a:prstGeom>
          <a:solidFill>
            <a:schemeClr val="bg2">
              <a:tint val="85000"/>
              <a:shade val="90000"/>
              <a:satMod val="150000"/>
              <a:alpha val="65000"/>
            </a:schemeClr>
          </a:solidFill>
          <a:ln w="11000" cap="rnd" cmpd="sng" algn="ctr">
            <a:solidFill>
              <a:schemeClr val="bg2">
                <a:tint val="78000"/>
                <a:satMod val="180000"/>
                <a:alpha val="88000"/>
              </a:schemeClr>
            </a:solidFill>
            <a:prstDash val="solid"/>
          </a:ln>
          <a:effectLst>
            <a:innerShdw blurRad="114300">
              <a:srgbClr val="000000">
                <a:alpha val="100000"/>
              </a:srgbClr>
            </a:inn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1295400" y="6400800"/>
            <a:ext cx="4212264" cy="274320"/>
          </a:xfrm>
          <a:prstGeom prst="rect">
            <a:avLst/>
          </a:prstGeom>
        </p:spPr>
        <p:txBody>
          <a:bodyPr/>
          <a:lstStyle>
            <a:lvl1pPr algn="r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562600" y="6400800"/>
            <a:ext cx="3002280" cy="274320"/>
          </a:xfrm>
          <a:prstGeom prst="rect">
            <a:avLst/>
          </a:prstGeom>
        </p:spPr>
        <p:txBody>
          <a:bodyPr/>
          <a:lstStyle>
            <a:lvl1pPr algn="l" eaLnBrk="1" latinLnBrk="0" hangingPunct="1">
              <a:defRPr kumimoji="0" sz="1300">
                <a:solidFill>
                  <a:schemeClr val="bg2">
                    <a:tint val="60000"/>
                    <a:satMod val="155000"/>
                  </a:schemeClr>
                </a:solidFill>
              </a:defRPr>
            </a:lvl1pPr>
            <a:extLst/>
          </a:lstStyle>
          <a:p>
            <a:fld id="{E2D98A39-71C5-4F61-87AE-D49310BA0CB8}" type="datetimeFigureOut">
              <a:rPr lang="ru-RU" smtClean="0"/>
              <a:pPr/>
              <a:t>26.11.2015</a:t>
            </a:fld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638952" y="6514568"/>
            <a:ext cx="464288" cy="274320"/>
          </a:xfrm>
          <a:prstGeom prst="rect">
            <a:avLst/>
          </a:prstGeom>
        </p:spPr>
        <p:txBody>
          <a:bodyPr anchor="ctr"/>
          <a:lstStyle>
            <a:lvl1pPr algn="r" eaLnBrk="1" latinLnBrk="0" hangingPunct="1">
              <a:defRPr kumimoji="0" sz="1600">
                <a:solidFill>
                  <a:schemeClr val="tx2">
                    <a:shade val="90000"/>
                  </a:schemeClr>
                </a:solidFill>
                <a:effectLst/>
              </a:defRPr>
            </a:lvl1pPr>
            <a:extLst/>
          </a:lstStyle>
          <a:p>
            <a:fld id="{1EB30463-6D44-4CDA-8C10-374A59C05CA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53536"/>
            <a:ext cx="8229600" cy="1143000"/>
          </a:xfrm>
          <a:prstGeom prst="rect">
            <a:avLst/>
          </a:prstGeom>
        </p:spPr>
        <p:txBody>
          <a:bodyPr rIns="91440" anchor="b">
            <a:normAutofit/>
            <a:scene3d>
              <a:camera prst="orthographicFront"/>
              <a:lightRig rig="soft" dir="t">
                <a:rot lat="0" lon="0" rev="2400000"/>
              </a:lightRig>
            </a:scene3d>
            <a:sp3d>
              <a:bevelT w="19050" h="127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46237"/>
            <a:ext cx="8229600" cy="452628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marL="54864" algn="r" rtl="0" eaLnBrk="1" latinLnBrk="0" hangingPunct="1">
        <a:spcBef>
          <a:spcPct val="0"/>
        </a:spcBef>
        <a:buNone/>
        <a:defRPr kumimoji="0" sz="4600" kern="1200">
          <a:solidFill>
            <a:schemeClr val="tx2">
              <a:tint val="100000"/>
              <a:shade val="90000"/>
              <a:satMod val="250000"/>
              <a:alpha val="100000"/>
            </a:schemeClr>
          </a:solidFill>
          <a:effectLst>
            <a:outerShdw blurRad="38100" dist="25500" dir="5400000" algn="tl" rotWithShape="0">
              <a:srgbClr val="000000">
                <a:satMod val="180000"/>
                <a:alpha val="7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92100" indent="-292100" algn="l" rtl="0" eaLnBrk="1" latinLnBrk="0" hangingPunct="1">
        <a:spcBef>
          <a:spcPts val="0"/>
        </a:spcBef>
        <a:buClr>
          <a:schemeClr val="accent1"/>
        </a:buClr>
        <a:buSzPct val="70000"/>
        <a:buFont typeface="Wingdings 2"/>
        <a:buChar char="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28600" algn="l" rtl="0" eaLnBrk="1" latinLnBrk="0" hangingPunct="1">
        <a:spcBef>
          <a:spcPts val="400"/>
        </a:spcBef>
        <a:buClr>
          <a:schemeClr val="accent2"/>
        </a:buClr>
        <a:buSzPct val="90000"/>
        <a:buFontTx/>
        <a:buChar char="•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192024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00584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188720" indent="-182880" algn="l" rtl="0" eaLnBrk="1" latinLnBrk="0" hangingPunct="1">
        <a:spcBef>
          <a:spcPts val="400"/>
        </a:spcBef>
        <a:buClr>
          <a:schemeClr val="accent3"/>
        </a:buClr>
        <a:buSzPct val="100000"/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37160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55448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173736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1920240" indent="-173736" algn="l" rtl="0" eaLnBrk="1" latinLnBrk="0" hangingPunct="1">
        <a:spcBef>
          <a:spcPts val="400"/>
        </a:spcBef>
        <a:buClr>
          <a:schemeClr val="accent4"/>
        </a:buClr>
        <a:buFont typeface="Wingdings 2"/>
        <a:buChar char="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gif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2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slideLayout" Target="../slideLayouts/slideLayout1.xml"/><Relationship Id="rId1" Type="http://schemas.openxmlformats.org/officeDocument/2006/relationships/audio" Target="file:///C:\Users\1\Desktop\05_Track_5.mp3" TargetMode="External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21.jpe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6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jpeg"/><Relationship Id="rId3" Type="http://schemas.openxmlformats.org/officeDocument/2006/relationships/tags" Target="../tags/tag2.xml"/><Relationship Id="rId7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vmlDrawing" Target="../drawings/vmlDrawing1.vml"/><Relationship Id="rId6" Type="http://schemas.openxmlformats.org/officeDocument/2006/relationships/slideLayout" Target="../slideLayouts/slideLayout7.xml"/><Relationship Id="rId11" Type="http://schemas.openxmlformats.org/officeDocument/2006/relationships/image" Target="../media/image11.jpeg"/><Relationship Id="rId5" Type="http://schemas.openxmlformats.org/officeDocument/2006/relationships/tags" Target="../tags/tag4.xml"/><Relationship Id="rId10" Type="http://schemas.openxmlformats.org/officeDocument/2006/relationships/oleObject" Target="../embeddings/oleObject2.bin"/><Relationship Id="rId4" Type="http://schemas.openxmlformats.org/officeDocument/2006/relationships/tags" Target="../tags/tag3.xml"/><Relationship Id="rId9" Type="http://schemas.openxmlformats.org/officeDocument/2006/relationships/oleObject" Target="../embeddings/oleObject1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85720" y="1000108"/>
            <a:ext cx="695300" cy="714380"/>
          </a:xfrm>
        </p:spPr>
        <p:txBody>
          <a:bodyPr>
            <a:noAutofit/>
          </a:bodyPr>
          <a:lstStyle/>
          <a:p>
            <a:r>
              <a:rPr lang="uk-UA" sz="4000" b="1" dirty="0" smtClean="0">
                <a:solidFill>
                  <a:srgbClr val="002060"/>
                </a:solidFill>
              </a:rPr>
              <a:t>У</a:t>
            </a:r>
            <a:endParaRPr lang="ru-RU" sz="4000" b="1" dirty="0">
              <a:solidFill>
                <a:srgbClr val="002060"/>
              </a:solidFill>
            </a:endParaRPr>
          </a:p>
        </p:txBody>
      </p:sp>
      <p:sp>
        <p:nvSpPr>
          <p:cNvPr id="7" name="Подзаголовок 2"/>
          <p:cNvSpPr txBox="1">
            <a:spLocks/>
          </p:cNvSpPr>
          <p:nvPr/>
        </p:nvSpPr>
        <p:spPr>
          <a:xfrm>
            <a:off x="285720" y="1571612"/>
            <a:ext cx="695300" cy="714380"/>
          </a:xfrm>
          <a:prstGeom prst="rect">
            <a:avLst/>
          </a:prstGeom>
        </p:spPr>
        <p:txBody>
          <a:bodyPr lIns="45720" rIns="246888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000" b="1" dirty="0" smtClean="0">
                <a:solidFill>
                  <a:srgbClr val="002060"/>
                </a:solidFill>
              </a:rPr>
              <a:t>К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Подзаголовок 2"/>
          <p:cNvSpPr txBox="1">
            <a:spLocks/>
          </p:cNvSpPr>
          <p:nvPr/>
        </p:nvSpPr>
        <p:spPr>
          <a:xfrm>
            <a:off x="214282" y="2714620"/>
            <a:ext cx="695300" cy="714380"/>
          </a:xfrm>
          <a:prstGeom prst="rect">
            <a:avLst/>
          </a:prstGeom>
        </p:spPr>
        <p:txBody>
          <a:bodyPr lIns="45720" rIns="246888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Подзаголовок 2"/>
          <p:cNvSpPr txBox="1">
            <a:spLocks/>
          </p:cNvSpPr>
          <p:nvPr/>
        </p:nvSpPr>
        <p:spPr>
          <a:xfrm>
            <a:off x="214282" y="2143116"/>
            <a:ext cx="695300" cy="714380"/>
          </a:xfrm>
          <a:prstGeom prst="rect">
            <a:avLst/>
          </a:prstGeom>
        </p:spPr>
        <p:txBody>
          <a:bodyPr lIns="45720" rIns="246888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Р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Подзаголовок 2"/>
          <p:cNvSpPr txBox="1">
            <a:spLocks/>
          </p:cNvSpPr>
          <p:nvPr/>
        </p:nvSpPr>
        <p:spPr>
          <a:xfrm>
            <a:off x="285720" y="3929066"/>
            <a:ext cx="695300" cy="714380"/>
          </a:xfrm>
          <a:prstGeom prst="rect">
            <a:avLst/>
          </a:prstGeom>
        </p:spPr>
        <p:txBody>
          <a:bodyPr lIns="45720" rIns="246888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000" b="1" dirty="0" smtClean="0">
                <a:solidFill>
                  <a:srgbClr val="002060"/>
                </a:solidFill>
              </a:rPr>
              <a:t>Н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Подзаголовок 2"/>
          <p:cNvSpPr txBox="1">
            <a:spLocks/>
          </p:cNvSpPr>
          <p:nvPr/>
        </p:nvSpPr>
        <p:spPr>
          <a:xfrm>
            <a:off x="214282" y="3357562"/>
            <a:ext cx="695300" cy="714380"/>
          </a:xfrm>
          <a:prstGeom prst="rect">
            <a:avLst/>
          </a:prstGeom>
        </p:spPr>
        <p:txBody>
          <a:bodyPr lIns="45720" rIns="246888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000" b="1" dirty="0" smtClean="0">
                <a:solidFill>
                  <a:srgbClr val="002060"/>
                </a:solidFill>
              </a:rPr>
              <a:t>Ї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Подзаголовок 2"/>
          <p:cNvSpPr txBox="1">
            <a:spLocks/>
          </p:cNvSpPr>
          <p:nvPr/>
        </p:nvSpPr>
        <p:spPr>
          <a:xfrm>
            <a:off x="285720" y="4500570"/>
            <a:ext cx="695300" cy="714380"/>
          </a:xfrm>
          <a:prstGeom prst="rect">
            <a:avLst/>
          </a:prstGeom>
        </p:spPr>
        <p:txBody>
          <a:bodyPr lIns="45720" rIns="246888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000" b="1" dirty="0" smtClean="0">
                <a:solidFill>
                  <a:srgbClr val="002060"/>
                </a:solidFill>
              </a:rPr>
              <a:t>А</a:t>
            </a:r>
            <a:endParaRPr kumimoji="0" lang="ru-RU" sz="4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 advClick="0"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564860" y="188641"/>
            <a:ext cx="8399628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b="1" dirty="0" smtClean="0">
                <a:solidFill>
                  <a:srgbClr val="F7E829"/>
                </a:solidFill>
              </a:rPr>
              <a:t>Задача 2.  </a:t>
            </a:r>
            <a:r>
              <a:rPr lang="uk-UA" sz="2200" dirty="0" smtClean="0">
                <a:solidFill>
                  <a:srgbClr val="F7E829"/>
                </a:solidFill>
              </a:rPr>
              <a:t>Довести, що гострий кут між хордою та дотичною до кола, проведеною через кінець хорди, вимірюється половиною дуги, яка лежить усередині цього кута (дорівнює половині кута між радіусами, проведеними до кінців хорди).</a:t>
            </a:r>
          </a:p>
          <a:p>
            <a:endParaRPr lang="ru-RU" dirty="0">
              <a:solidFill>
                <a:srgbClr val="0066FF"/>
              </a:solidFill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4176053" y="1978416"/>
            <a:ext cx="418216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Дано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: АС – дотична, АВ – хорда, АО=ОВ=</a:t>
            </a:r>
            <a:r>
              <a:rPr lang="en-US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R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.</a:t>
            </a:r>
            <a:endParaRPr lang="en-US" sz="24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3735123" y="3406780"/>
            <a:ext cx="5051719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Нехай </a:t>
            </a:r>
            <a:r>
              <a:rPr lang="uk-UA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&lt; 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АОВ=</a:t>
            </a:r>
            <a:r>
              <a:rPr lang="el-G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α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, тоді &lt;ОАВ= &lt;ОВА = =(180°- </a:t>
            </a:r>
            <a:r>
              <a:rPr lang="el-GR" sz="24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α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) :2=</a:t>
            </a:r>
          </a:p>
          <a:p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= 90° – </a:t>
            </a:r>
            <a:r>
              <a:rPr lang="el-G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α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/2.</a:t>
            </a:r>
          </a:p>
          <a:p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&lt;ОАС =90°, отже</a:t>
            </a:r>
          </a:p>
          <a:p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 &lt;САВ = 90° - &lt;ОАВ = 90° - (90°-</a:t>
            </a:r>
            <a:r>
              <a:rPr lang="el-G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α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/2)= </a:t>
            </a:r>
            <a:r>
              <a:rPr lang="el-GR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α</a:t>
            </a:r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/2 </a:t>
            </a:r>
          </a:p>
          <a:p>
            <a:r>
              <a:rPr lang="uk-UA" sz="24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&lt;САВ = 1/2 &lt;АОВ.</a:t>
            </a:r>
            <a:endParaRPr lang="ru-RU" sz="24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176053" y="2374444"/>
            <a:ext cx="3090013" cy="153888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r>
              <a:rPr lang="uk-UA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Довести</a:t>
            </a:r>
            <a:r>
              <a:rPr lang="uk-UA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 &lt;САВ = ½ &lt;</a:t>
            </a:r>
            <a:r>
              <a:rPr lang="uk-UA" sz="2000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АОВ</a:t>
            </a:r>
          </a:p>
          <a:p>
            <a:endParaRPr lang="uk-UA" sz="2000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uk-UA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uk-UA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214810" y="2857496"/>
            <a:ext cx="166263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b="1" dirty="0" smtClean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r>
              <a:rPr lang="uk-UA" sz="2000" b="1" dirty="0" smtClean="0">
                <a:solidFill>
                  <a:schemeClr val="accent3">
                    <a:lumMod val="20000"/>
                    <a:lumOff val="80000"/>
                  </a:schemeClr>
                </a:solidFill>
              </a:rPr>
              <a:t>Доведення</a:t>
            </a:r>
            <a:r>
              <a:rPr lang="uk-UA" sz="2000" dirty="0">
                <a:solidFill>
                  <a:schemeClr val="accent3">
                    <a:lumMod val="20000"/>
                    <a:lumOff val="80000"/>
                  </a:schemeClr>
                </a:solidFill>
              </a:rPr>
              <a:t>: </a:t>
            </a:r>
            <a:endParaRPr lang="ru-RU" sz="2000" dirty="0">
              <a:solidFill>
                <a:schemeClr val="accent3">
                  <a:lumMod val="20000"/>
                  <a:lumOff val="80000"/>
                </a:schemeClr>
              </a:solidFill>
            </a:endParaRPr>
          </a:p>
          <a:p>
            <a:endParaRPr lang="ru-RU" dirty="0">
              <a:solidFill>
                <a:srgbClr val="FFC000"/>
              </a:solidFill>
            </a:endParaRPr>
          </a:p>
        </p:txBody>
      </p:sp>
      <p:grpSp>
        <p:nvGrpSpPr>
          <p:cNvPr id="25" name="Группа 24"/>
          <p:cNvGrpSpPr/>
          <p:nvPr/>
        </p:nvGrpSpPr>
        <p:grpSpPr>
          <a:xfrm>
            <a:off x="364926" y="1823562"/>
            <a:ext cx="3437134" cy="3136675"/>
            <a:chOff x="281604" y="2113013"/>
            <a:chExt cx="3437134" cy="3136675"/>
          </a:xfrm>
          <a:noFill/>
        </p:grpSpPr>
        <p:grpSp>
          <p:nvGrpSpPr>
            <p:cNvPr id="26" name="Группа 3"/>
            <p:cNvGrpSpPr/>
            <p:nvPr/>
          </p:nvGrpSpPr>
          <p:grpSpPr>
            <a:xfrm>
              <a:off x="281604" y="2585392"/>
              <a:ext cx="3123424" cy="2664296"/>
              <a:chOff x="2078194" y="908720"/>
              <a:chExt cx="5374126" cy="5040560"/>
            </a:xfrm>
            <a:grpFill/>
          </p:grpSpPr>
          <p:sp>
            <p:nvSpPr>
              <p:cNvPr id="30" name="Овал 29"/>
              <p:cNvSpPr/>
              <p:nvPr/>
            </p:nvSpPr>
            <p:spPr>
              <a:xfrm>
                <a:off x="2411760" y="908720"/>
                <a:ext cx="5040560" cy="5040560"/>
              </a:xfrm>
              <a:prstGeom prst="ellipse">
                <a:avLst/>
              </a:prstGeom>
              <a:grpFill/>
              <a:ln w="508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uk-UA" dirty="0" smtClean="0"/>
                  <a:t>щ</a:t>
                </a:r>
                <a:endParaRPr lang="ru-RU" dirty="0"/>
              </a:p>
            </p:txBody>
          </p:sp>
          <p:sp>
            <p:nvSpPr>
              <p:cNvPr id="31" name="Овал 2"/>
              <p:cNvSpPr/>
              <p:nvPr/>
            </p:nvSpPr>
            <p:spPr>
              <a:xfrm flipH="1">
                <a:off x="4860033" y="3429000"/>
                <a:ext cx="72008" cy="72008"/>
              </a:xfrm>
              <a:prstGeom prst="ellipse">
                <a:avLst/>
              </a:prstGeom>
              <a:grp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32" name="Прямая соединительная линия 31"/>
              <p:cNvCxnSpPr>
                <a:stCxn id="30" idx="0"/>
              </p:cNvCxnSpPr>
              <p:nvPr/>
            </p:nvCxnSpPr>
            <p:spPr>
              <a:xfrm flipH="1">
                <a:off x="4921496" y="908720"/>
                <a:ext cx="10544" cy="2530825"/>
              </a:xfrm>
              <a:prstGeom prst="line">
                <a:avLst/>
              </a:prstGeom>
              <a:grpFill/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3" name="Прямая соединительная линия 32"/>
              <p:cNvCxnSpPr/>
              <p:nvPr/>
            </p:nvCxnSpPr>
            <p:spPr>
              <a:xfrm flipV="1">
                <a:off x="4921496" y="2636912"/>
                <a:ext cx="2397352" cy="853551"/>
              </a:xfrm>
              <a:prstGeom prst="line">
                <a:avLst/>
              </a:prstGeom>
              <a:grpFill/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4" name="Прямая соединительная линия 33"/>
              <p:cNvCxnSpPr>
                <a:stCxn id="30" idx="0"/>
              </p:cNvCxnSpPr>
              <p:nvPr/>
            </p:nvCxnSpPr>
            <p:spPr>
              <a:xfrm>
                <a:off x="4932040" y="908720"/>
                <a:ext cx="2376264" cy="1728192"/>
              </a:xfrm>
              <a:prstGeom prst="line">
                <a:avLst/>
              </a:prstGeom>
              <a:grpFill/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5" name="Прямая соединительная линия 34"/>
              <p:cNvCxnSpPr/>
              <p:nvPr/>
            </p:nvCxnSpPr>
            <p:spPr>
              <a:xfrm flipH="1">
                <a:off x="4572000" y="1268760"/>
                <a:ext cx="360040" cy="0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6" name="Прямая соединительная линия 35"/>
              <p:cNvCxnSpPr/>
              <p:nvPr/>
            </p:nvCxnSpPr>
            <p:spPr>
              <a:xfrm>
                <a:off x="2078194" y="908720"/>
                <a:ext cx="5374126" cy="0"/>
              </a:xfrm>
              <a:prstGeom prst="line">
                <a:avLst/>
              </a:prstGeom>
              <a:grpFill/>
              <a:ln w="508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37" name="Прямая соединительная линия 36"/>
              <p:cNvCxnSpPr/>
              <p:nvPr/>
            </p:nvCxnSpPr>
            <p:spPr>
              <a:xfrm flipV="1">
                <a:off x="4572000" y="908720"/>
                <a:ext cx="0" cy="360040"/>
              </a:xfrm>
              <a:prstGeom prst="line">
                <a:avLst/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sp>
            <p:nvSpPr>
              <p:cNvPr id="38" name="Дуга 37"/>
              <p:cNvSpPr/>
              <p:nvPr/>
            </p:nvSpPr>
            <p:spPr>
              <a:xfrm>
                <a:off x="4283968" y="2348880"/>
                <a:ext cx="1512168" cy="1440160"/>
              </a:xfrm>
              <a:prstGeom prst="arc">
                <a:avLst>
                  <a:gd name="adj1" fmla="val 15784357"/>
                  <a:gd name="adj2" fmla="val 320519"/>
                </a:avLst>
              </a:prstGeom>
              <a:grpFill/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sp>
            <p:nvSpPr>
              <p:cNvPr id="39" name="TextBox 38"/>
              <p:cNvSpPr txBox="1"/>
              <p:nvPr/>
            </p:nvSpPr>
            <p:spPr>
              <a:xfrm>
                <a:off x="4467279" y="3419707"/>
                <a:ext cx="336951" cy="369331"/>
              </a:xfrm>
              <a:prstGeom prst="rect">
                <a:avLst/>
              </a:prstGeom>
              <a:grpFill/>
            </p:spPr>
            <p:txBody>
              <a:bodyPr wrap="none" rtlCol="0">
                <a:spAutoFit/>
              </a:bodyPr>
              <a:lstStyle/>
              <a:p>
                <a:r>
                  <a:rPr lang="uk-UA" dirty="0" smtClean="0"/>
                  <a:t>О</a:t>
                </a:r>
                <a:endParaRPr lang="ru-RU" dirty="0"/>
              </a:p>
            </p:txBody>
          </p:sp>
        </p:grpSp>
        <p:sp>
          <p:nvSpPr>
            <p:cNvPr id="27" name="TextBox 26"/>
            <p:cNvSpPr txBox="1"/>
            <p:nvPr/>
          </p:nvSpPr>
          <p:spPr>
            <a:xfrm>
              <a:off x="1768049" y="2113013"/>
              <a:ext cx="317716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uk-UA" dirty="0" smtClean="0"/>
                <a:t>А</a:t>
              </a:r>
              <a:endParaRPr lang="ru-RU" dirty="0"/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3409038" y="3314199"/>
              <a:ext cx="309700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uk-UA" dirty="0" smtClean="0"/>
                <a:t>В</a:t>
              </a:r>
              <a:endParaRPr lang="ru-RU" dirty="0"/>
            </a:p>
          </p:txBody>
        </p:sp>
        <p:sp>
          <p:nvSpPr>
            <p:cNvPr id="29" name="TextBox 28"/>
            <p:cNvSpPr txBox="1"/>
            <p:nvPr/>
          </p:nvSpPr>
          <p:spPr>
            <a:xfrm>
              <a:off x="2915816" y="2113013"/>
              <a:ext cx="308098" cy="369332"/>
            </a:xfrm>
            <a:prstGeom prst="rect">
              <a:avLst/>
            </a:prstGeom>
            <a:grpFill/>
          </p:spPr>
          <p:txBody>
            <a:bodyPr wrap="none" rtlCol="0">
              <a:spAutoFit/>
            </a:bodyPr>
            <a:lstStyle/>
            <a:p>
              <a:r>
                <a:rPr lang="uk-UA" dirty="0" smtClean="0"/>
                <a:t>С</a:t>
              </a:r>
              <a:endParaRPr lang="ru-RU" dirty="0"/>
            </a:p>
          </p:txBody>
        </p:sp>
      </p:grpSp>
    </p:spTree>
  </p:cSld>
  <p:clrMapOvr>
    <a:masterClrMapping/>
  </p:clrMapOvr>
  <p:transition spd="slow">
    <p:wheel spokes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9" grpId="0"/>
      <p:bldP spid="24" grpId="0"/>
      <p:bldP spid="6" grpId="0"/>
      <p:bldP spid="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5918" y="285728"/>
            <a:ext cx="5724524" cy="785818"/>
          </a:xfrm>
        </p:spPr>
        <p:txBody>
          <a:bodyPr>
            <a:normAutofit/>
          </a:bodyPr>
          <a:lstStyle/>
          <a:p>
            <a:pPr algn="ctr"/>
            <a:r>
              <a:rPr lang="uk-UA" sz="4400" dirty="0" smtClean="0"/>
              <a:t>Опорна задача 3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1928802"/>
            <a:ext cx="5867400" cy="3571900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 smtClean="0"/>
              <a:t>А)  Дуги кола, які містяться між двома паралельними хордами, рівні.</a:t>
            </a:r>
          </a:p>
          <a:p>
            <a:pPr algn="l"/>
            <a:endParaRPr lang="uk-UA" sz="2400" b="1" dirty="0" smtClean="0"/>
          </a:p>
          <a:p>
            <a:pPr algn="l"/>
            <a:endParaRPr lang="uk-UA" sz="2400" b="1" dirty="0" smtClean="0"/>
          </a:p>
          <a:p>
            <a:pPr algn="l"/>
            <a:r>
              <a:rPr lang="uk-UA" sz="2400" b="1" dirty="0" smtClean="0"/>
              <a:t>Б) В одному колі рівні дуги стягуються рівними хордами.</a:t>
            </a:r>
          </a:p>
          <a:p>
            <a:pPr algn="l"/>
            <a:r>
              <a:rPr lang="uk-UA" sz="2400" b="1" dirty="0" smtClean="0"/>
              <a:t>В одному колі рівні хорди стягують рівні дуги.</a:t>
            </a:r>
            <a:endParaRPr lang="ru-RU" sz="2400" b="1" dirty="0"/>
          </a:p>
        </p:txBody>
      </p:sp>
      <p:pic>
        <p:nvPicPr>
          <p:cNvPr id="8" name="Рисунок 7" descr="http://spishy-ru.ru/images/stories/ukraine/otvety/dook-163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7199" t="4510" b="16249"/>
          <a:stretch>
            <a:fillRect/>
          </a:stretch>
        </p:blipFill>
        <p:spPr bwMode="auto">
          <a:xfrm>
            <a:off x="6429388" y="1571612"/>
            <a:ext cx="2179947" cy="385765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571480"/>
            <a:ext cx="5867400" cy="522288"/>
          </a:xfrm>
        </p:spPr>
        <p:txBody>
          <a:bodyPr>
            <a:noAutofit/>
          </a:bodyPr>
          <a:lstStyle/>
          <a:p>
            <a:pPr algn="ctr"/>
            <a:r>
              <a:rPr lang="uk-UA" sz="4400" dirty="0" smtClean="0"/>
              <a:t>Опорна задача  4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1428736"/>
            <a:ext cx="4976818" cy="3786214"/>
          </a:xfrm>
        </p:spPr>
        <p:txBody>
          <a:bodyPr>
            <a:normAutofit/>
          </a:bodyPr>
          <a:lstStyle/>
          <a:p>
            <a:r>
              <a:rPr lang="uk-UA" sz="2400" b="1" dirty="0" smtClean="0"/>
              <a:t> </a:t>
            </a:r>
          </a:p>
          <a:p>
            <a:pPr algn="l"/>
            <a:r>
              <a:rPr lang="uk-UA" sz="2400" b="1" dirty="0" smtClean="0"/>
              <a:t>  Центр кола, описаного навколо  гострокутного трикутника, лежить усередині трикутника, а центр кола, описаного навколо тупокутного трикутника, - поза трикутником.</a:t>
            </a:r>
            <a:endParaRPr lang="ru-RU" sz="2400" b="1" dirty="0"/>
          </a:p>
        </p:txBody>
      </p:sp>
      <p:pic>
        <p:nvPicPr>
          <p:cNvPr id="6" name="Рисунок 5" descr="http://spishy-ru.ru/images/stories/ukraine/otvety/dook-168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5049" r="7003" b="16599"/>
          <a:stretch>
            <a:fillRect/>
          </a:stretch>
        </p:blipFill>
        <p:spPr bwMode="auto">
          <a:xfrm>
            <a:off x="5572132" y="1857364"/>
            <a:ext cx="2857520" cy="257176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43042" y="357166"/>
            <a:ext cx="5357850" cy="1000132"/>
          </a:xfrm>
        </p:spPr>
        <p:txBody>
          <a:bodyPr/>
          <a:lstStyle/>
          <a:p>
            <a:pPr algn="ctr"/>
            <a:r>
              <a:rPr lang="uk-UA" dirty="0" smtClean="0"/>
              <a:t>  </a:t>
            </a:r>
            <a:r>
              <a:rPr lang="uk-UA" sz="4400" dirty="0" smtClean="0"/>
              <a:t>Опорна задача 5</a:t>
            </a:r>
            <a:endParaRPr lang="ru-RU" sz="4400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714348" y="1785926"/>
            <a:ext cx="4857784" cy="3214710"/>
          </a:xfrm>
        </p:spPr>
        <p:txBody>
          <a:bodyPr>
            <a:normAutofit/>
          </a:bodyPr>
          <a:lstStyle/>
          <a:p>
            <a:pPr algn="l"/>
            <a:r>
              <a:rPr lang="uk-UA" sz="2400" b="1" dirty="0" smtClean="0"/>
              <a:t>   Кут  із вершиною всередині кола вимірюється </a:t>
            </a:r>
            <a:r>
              <a:rPr lang="uk-UA" sz="2400" b="1" dirty="0" err="1" smtClean="0"/>
              <a:t>півсумою</a:t>
            </a:r>
            <a:r>
              <a:rPr lang="uk-UA" sz="2400" b="1" dirty="0" smtClean="0"/>
              <a:t> дуг, одна з яких міститься між сторонами цього кута, а інша – між їх продовженнями</a:t>
            </a:r>
            <a:r>
              <a:rPr lang="uk-UA" sz="2000" b="1" dirty="0" smtClean="0"/>
              <a:t>.</a:t>
            </a:r>
            <a:endParaRPr lang="ru-RU" sz="2000" b="1" dirty="0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type="pic" idx="1"/>
          </p:nvPr>
        </p:nvPicPr>
        <p:blipFill>
          <a:blip r:embed="rId3"/>
          <a:srcRect l="51061" t="16071" r="5412" b="16071"/>
          <a:stretch>
            <a:fillRect/>
          </a:stretch>
        </p:blipFill>
        <p:spPr bwMode="auto">
          <a:xfrm>
            <a:off x="5429256" y="1643050"/>
            <a:ext cx="3421528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-357214"/>
            <a:ext cx="9144000" cy="7215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71670" y="0"/>
            <a:ext cx="5486400" cy="664536"/>
          </a:xfrm>
        </p:spPr>
        <p:txBody>
          <a:bodyPr>
            <a:noAutofit/>
          </a:bodyPr>
          <a:lstStyle/>
          <a:p>
            <a:pPr algn="ctr"/>
            <a:r>
              <a:rPr lang="uk-UA" sz="4400" dirty="0" smtClean="0"/>
              <a:t>№ 222</a:t>
            </a:r>
            <a:endParaRPr lang="ru-RU" sz="4400" dirty="0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>
          <a:xfrm>
            <a:off x="428596" y="1000108"/>
            <a:ext cx="5214974" cy="3714776"/>
          </a:xfrm>
        </p:spPr>
        <p:txBody>
          <a:bodyPr>
            <a:normAutofit lnSpcReduction="10000"/>
          </a:bodyPr>
          <a:lstStyle/>
          <a:p>
            <a:pPr algn="ctr"/>
            <a:r>
              <a:rPr lang="uk-UA" sz="3200" dirty="0" smtClean="0"/>
              <a:t>1. Трикутник АВС вписаний у коло, центр якого лежить на відрізку АВ. Знайдіть:</a:t>
            </a:r>
          </a:p>
          <a:p>
            <a:pPr algn="ctr"/>
            <a:r>
              <a:rPr lang="uk-UA" sz="3200" dirty="0" smtClean="0"/>
              <a:t>а) кут В, якщо  ∠А = =65°;б)медіану, проведену   з вершини С, якщо АВ =12. см.</a:t>
            </a:r>
          </a:p>
          <a:p>
            <a:pPr algn="l"/>
            <a:endParaRPr lang="ru-RU" sz="2400" dirty="0"/>
          </a:p>
        </p:txBody>
      </p:sp>
      <p:sp>
        <p:nvSpPr>
          <p:cNvPr id="6" name="Текст 2"/>
          <p:cNvSpPr txBox="1">
            <a:spLocks/>
          </p:cNvSpPr>
          <p:nvPr/>
        </p:nvSpPr>
        <p:spPr>
          <a:xfrm>
            <a:off x="6215074" y="357166"/>
            <a:ext cx="2643206" cy="364333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560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4" name="Rectangle 4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25606" name="Rectangle 6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5572132" y="785794"/>
            <a:ext cx="3357586" cy="4000528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Нехай</a:t>
            </a:r>
            <a:r>
              <a:rPr kumimoji="0" lang="uk-UA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у коло з центром О вписано ∆ АВС і О є АВ. Тоді ∠С=90°: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2000" dirty="0" smtClean="0"/>
              <a:t>а</a:t>
            </a:r>
            <a:r>
              <a:rPr lang="uk-UA" sz="2000" baseline="0" dirty="0" smtClean="0"/>
              <a:t>)  ∠А=65°; ∠В=90°-∠А (сума гострих кутів прямокутного трикутника 90°), тоді ∠В =90°-65°=25°.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2000" dirty="0" smtClean="0"/>
              <a:t>б) радіус ОС є медіаною </a:t>
            </a:r>
            <a:r>
              <a:rPr lang="uk-UA" sz="2000" baseline="0" dirty="0" smtClean="0"/>
              <a:t>∆АВС, оскільки ОА=ОВ; ОС=ОА=ОВ=½АВ</a:t>
            </a:r>
            <a:r>
              <a:rPr lang="uk-UA" sz="2000" dirty="0" smtClean="0"/>
              <a:t> </a:t>
            </a:r>
            <a:r>
              <a:rPr lang="uk-UA" sz="2000" baseline="0" dirty="0" smtClean="0"/>
              <a:t>(як радіуси);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ОС=½*12=6 (см).</a:t>
            </a:r>
            <a:endParaRPr kumimoji="0" lang="uk-UA" sz="2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lvl="0" algn="ctr">
              <a:buClr>
                <a:schemeClr val="accent1"/>
              </a:buClr>
              <a:buSzPct val="70000"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Відповідь:</a:t>
            </a:r>
            <a:r>
              <a:rPr kumimoji="0" lang="uk-UA" sz="2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а)</a:t>
            </a:r>
            <a:r>
              <a:rPr lang="uk-UA" sz="2000" dirty="0" smtClean="0"/>
              <a:t> 25°</a:t>
            </a: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б) 6 см.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Рисунок 13" descr="http://spishy-ru.ru/images/stories/ukraine/otvety/dook-152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5570" t="3186" r="5407" b="23537"/>
          <a:stretch>
            <a:fillRect/>
          </a:stretch>
        </p:blipFill>
        <p:spPr bwMode="auto">
          <a:xfrm>
            <a:off x="1071538" y="4143380"/>
            <a:ext cx="2786082" cy="2286016"/>
          </a:xfrm>
          <a:prstGeom prst="round2Diag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4437112"/>
            <a:ext cx="5867400" cy="2016224"/>
          </a:xfrm>
        </p:spPr>
        <p:txBody>
          <a:bodyPr>
            <a:normAutofit/>
          </a:bodyPr>
          <a:lstStyle/>
          <a:p>
            <a:r>
              <a:rPr lang="uk-UA" sz="2800" b="1" dirty="0" smtClean="0">
                <a:solidFill>
                  <a:schemeClr val="tx1"/>
                </a:solidFill>
              </a:rPr>
              <a:t>   Не можна бути справжнім математиком, не будучи трохи і поетом.</a:t>
            </a:r>
          </a:p>
          <a:p>
            <a:r>
              <a:rPr lang="uk-UA" sz="2000" b="1" dirty="0" smtClean="0">
                <a:solidFill>
                  <a:schemeClr val="tx1"/>
                </a:solidFill>
              </a:rPr>
              <a:t>                                                    К. </a:t>
            </a:r>
            <a:r>
              <a:rPr lang="uk-UA" sz="2000" b="1" smtClean="0">
                <a:solidFill>
                  <a:schemeClr val="tx1"/>
                </a:solidFill>
              </a:rPr>
              <a:t>Т.  </a:t>
            </a:r>
            <a:r>
              <a:rPr lang="uk-UA" sz="2000" b="1" dirty="0" err="1" smtClean="0">
                <a:solidFill>
                  <a:schemeClr val="tx1"/>
                </a:solidFill>
              </a:rPr>
              <a:t>Вейєрштрасс</a:t>
            </a:r>
            <a:r>
              <a:rPr lang="uk-UA" sz="2000" b="1" dirty="0" smtClean="0">
                <a:solidFill>
                  <a:schemeClr val="tx1"/>
                </a:solidFill>
              </a:rPr>
              <a:t> </a:t>
            </a:r>
            <a:endParaRPr lang="uk-UA" sz="2000" b="1" dirty="0">
              <a:solidFill>
                <a:schemeClr val="tx1"/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60032" y="332656"/>
            <a:ext cx="3744416" cy="4104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530885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1571604" y="142852"/>
            <a:ext cx="6072230" cy="107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Середній рівень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643174" y="2428868"/>
            <a:ext cx="2286016" cy="107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8" name="Рисунок 7" descr="Наслідки з теореми про вписаний кут. Розв"/>
          <p:cNvPicPr/>
          <p:nvPr/>
        </p:nvPicPr>
        <p:blipFill>
          <a:blip r:embed="rId3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b="15384"/>
          <a:stretch>
            <a:fillRect/>
          </a:stretch>
        </p:blipFill>
        <p:spPr bwMode="auto">
          <a:xfrm>
            <a:off x="1071538" y="1142984"/>
            <a:ext cx="1285884" cy="1285884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Текст 2"/>
          <p:cNvSpPr txBox="1">
            <a:spLocks/>
          </p:cNvSpPr>
          <p:nvPr/>
        </p:nvSpPr>
        <p:spPr>
          <a:xfrm>
            <a:off x="3000364" y="2786058"/>
            <a:ext cx="2643206" cy="1000132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14400" dirty="0" smtClean="0"/>
              <a:t>∠А=60°.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14400" dirty="0" smtClean="0"/>
              <a:t>∠С -?</a:t>
            </a:r>
            <a:endParaRPr kumimoji="0" lang="ru-RU" sz="1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85720" y="3000372"/>
            <a:ext cx="571504" cy="50006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2" name="Текст 2"/>
          <p:cNvSpPr txBox="1">
            <a:spLocks/>
          </p:cNvSpPr>
          <p:nvPr/>
        </p:nvSpPr>
        <p:spPr>
          <a:xfrm>
            <a:off x="2786050" y="1285860"/>
            <a:ext cx="2857520" cy="1071570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∠А=∠В=30°.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400" dirty="0" smtClean="0"/>
              <a:t>∠С-?</a:t>
            </a:r>
            <a:endParaRPr kumimoji="0" lang="uk-U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3" name="Текст 2"/>
          <p:cNvSpPr txBox="1">
            <a:spLocks/>
          </p:cNvSpPr>
          <p:nvPr/>
        </p:nvSpPr>
        <p:spPr>
          <a:xfrm>
            <a:off x="285720" y="1500174"/>
            <a:ext cx="571504" cy="57150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4" name="Содержимое 5" descr="Описание: C:\Documents and Settings\A&amp;L\Рабочий стол\УРОКИ ГЕОМЕТРИЯ 9 КЛАСС\Урок 22 Вписанные черырехугольники\22-14 Рисунок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0100" y="2786058"/>
            <a:ext cx="1357322" cy="1085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1535885" y="3178967"/>
            <a:ext cx="785818" cy="285752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Текст 2"/>
          <p:cNvSpPr txBox="1">
            <a:spLocks/>
          </p:cNvSpPr>
          <p:nvPr/>
        </p:nvSpPr>
        <p:spPr>
          <a:xfrm>
            <a:off x="285720" y="4286256"/>
            <a:ext cx="571504" cy="571504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2928926" y="3929066"/>
            <a:ext cx="3786214" cy="1214446"/>
          </a:xfrm>
          <a:prstGeom prst="rect">
            <a:avLst/>
          </a:prstGeom>
        </p:spPr>
        <p:txBody>
          <a:bodyPr>
            <a:normAutofit fontScale="32500" lnSpcReduction="2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6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Відрізок АС -</a:t>
            </a:r>
            <a:r>
              <a:rPr kumimoji="0" lang="uk-UA" sz="6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діаметр кола з центром О, а точка В лежить на цьому колі. Знайдіть кут між хордами ВА і ВС.</a:t>
            </a:r>
            <a:endParaRPr kumimoji="0" lang="uk-UA" sz="6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9" name="Текст 2"/>
          <p:cNvSpPr txBox="1">
            <a:spLocks/>
          </p:cNvSpPr>
          <p:nvPr/>
        </p:nvSpPr>
        <p:spPr>
          <a:xfrm>
            <a:off x="857224" y="5500702"/>
            <a:ext cx="4714908" cy="785818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Знайдіть відрізок АС, якщо ВО=5 см 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4400" b="0" i="1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(з попередньої умови задачі).</a:t>
            </a:r>
            <a:endParaRPr kumimoji="0" lang="uk-UA" sz="4400" b="0" i="1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0" name="Текст 2"/>
          <p:cNvSpPr txBox="1">
            <a:spLocks/>
          </p:cNvSpPr>
          <p:nvPr/>
        </p:nvSpPr>
        <p:spPr>
          <a:xfrm>
            <a:off x="285720" y="5643578"/>
            <a:ext cx="571504" cy="50006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4.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21" name="Рисунок 20" descr="http://spishy-ru.ru/images/stories/ukraine/otvety/dook-153.jpg"/>
          <p:cNvPicPr/>
          <p:nvPr/>
        </p:nvPicPr>
        <p:blipFill>
          <a:blip r:embed="rId5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6645" r="4332"/>
          <a:stretch>
            <a:fillRect/>
          </a:stretch>
        </p:blipFill>
        <p:spPr bwMode="auto">
          <a:xfrm>
            <a:off x="1000100" y="4071942"/>
            <a:ext cx="1500198" cy="1000132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Текст 2"/>
          <p:cNvSpPr txBox="1">
            <a:spLocks/>
          </p:cNvSpPr>
          <p:nvPr/>
        </p:nvSpPr>
        <p:spPr>
          <a:xfrm>
            <a:off x="6429388" y="1142984"/>
            <a:ext cx="2428892" cy="228601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30°.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3200" dirty="0" smtClean="0"/>
              <a:t>2. 120 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90°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3200" dirty="0" smtClean="0"/>
              <a:t>4. 10 см</a:t>
            </a:r>
            <a:endParaRPr kumimoji="0" lang="uk-UA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1571604" y="142852"/>
            <a:ext cx="6072230" cy="107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Достатній рівень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14282" y="1357298"/>
            <a:ext cx="571504" cy="50006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5572132" y="1142984"/>
            <a:ext cx="3429024" cy="5500726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55°.  2. 120°.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 Нехай ∆АВС вписано в коло з центром О і АВ=ВС. Знайдемо ∠А, ∠В, ∠С.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uk-U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400" u="sng" dirty="0" smtClean="0"/>
              <a:t>Випадок 1</a:t>
            </a:r>
            <a:r>
              <a:rPr lang="uk-UA" sz="4400" dirty="0" smtClean="0"/>
              <a:t>.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ᵕ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АС=100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lang="uk-UA" sz="4400" dirty="0" smtClean="0">
                <a:latin typeface="Cambria"/>
                <a:ea typeface="+mn-ea"/>
                <a:cs typeface="+mn-cs"/>
              </a:rPr>
              <a:t>, тоді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АВС=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½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*100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=50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 ∠ВАС=∠ВСА=(180°-∠АВС)/2,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 ВАС =∠ ВСА =(180°-50°)/2=65°.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uk-U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400" u="sng" dirty="0" smtClean="0"/>
              <a:t>Випадок 2</a:t>
            </a:r>
            <a:r>
              <a:rPr lang="uk-UA" sz="4400" dirty="0" smtClean="0"/>
              <a:t>.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ᵕ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ВС=100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;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400" dirty="0" smtClean="0"/>
              <a:t>Тоді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ВАС =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½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* 100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=50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ВСА=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ВАС=50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оскільки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∆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АВС рівнобедрений;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АВС=180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-2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ВАС,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АВС=180°-2*50°=80°.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lang="uk-UA" sz="4400" dirty="0" smtClean="0"/>
              <a:t>Відповідь: 50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°, 65°, 65° або 50°, 50°, 80°.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uk-U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214282" y="2857496"/>
            <a:ext cx="642942" cy="50006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714612" y="4143380"/>
            <a:ext cx="2928958" cy="2071702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2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Сторона рівнобедреного трикутника, вписаного в коло, стягує дугу в 100°.  Знайдіть кути трикутника. Скільки розв’язків має задача?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4" name="Текст 2"/>
          <p:cNvSpPr txBox="1">
            <a:spLocks/>
          </p:cNvSpPr>
          <p:nvPr/>
        </p:nvSpPr>
        <p:spPr>
          <a:xfrm>
            <a:off x="2786050" y="1357298"/>
            <a:ext cx="2214578" cy="928694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lvl="0" algn="ctr">
              <a:buClr>
                <a:schemeClr val="accent1"/>
              </a:buClr>
              <a:buSzPct val="70000"/>
              <a:defRPr/>
            </a:pPr>
            <a:r>
              <a:rPr kumimoji="0" lang="uk-UA" sz="3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даними рисунка знайдіть кут</a:t>
            </a:r>
            <a:r>
              <a:rPr kumimoji="0" lang="uk-UA" sz="3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х. </a:t>
            </a:r>
          </a:p>
          <a:p>
            <a:pPr lvl="0" algn="ctr">
              <a:buClr>
                <a:schemeClr val="accent1"/>
              </a:buClr>
              <a:buSzPct val="70000"/>
              <a:defRPr/>
            </a:pPr>
            <a:r>
              <a:rPr lang="uk-UA" sz="3600" dirty="0" smtClean="0"/>
              <a:t>∠ АС</a:t>
            </a:r>
            <a:r>
              <a:rPr lang="en-US" sz="3600" dirty="0" smtClean="0"/>
              <a:t>D</a:t>
            </a:r>
            <a:r>
              <a:rPr lang="uk-UA" sz="3600" dirty="0" smtClean="0"/>
              <a:t> = 30°, </a:t>
            </a:r>
          </a:p>
          <a:p>
            <a:pPr lvl="0" algn="ctr">
              <a:buClr>
                <a:schemeClr val="accent1"/>
              </a:buClr>
              <a:buSzPct val="70000"/>
              <a:defRPr/>
            </a:pPr>
            <a:r>
              <a:rPr lang="uk-UA" sz="3200" dirty="0" smtClean="0"/>
              <a:t>∠ СДВ = 25°</a:t>
            </a:r>
            <a:r>
              <a:rPr kumimoji="0" lang="uk-UA" sz="3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.  </a:t>
            </a:r>
            <a:endParaRPr kumimoji="0" lang="uk-UA" sz="3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5" name="Текст 2"/>
          <p:cNvSpPr txBox="1">
            <a:spLocks/>
          </p:cNvSpPr>
          <p:nvPr/>
        </p:nvSpPr>
        <p:spPr>
          <a:xfrm>
            <a:off x="214282" y="4500570"/>
            <a:ext cx="642910" cy="500066"/>
          </a:xfrm>
          <a:prstGeom prst="rect">
            <a:avLst/>
          </a:prstGeom>
        </p:spPr>
        <p:txBody>
          <a:bodyPr>
            <a:normAutofit fontScale="70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3.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8" name="Текст 2"/>
          <p:cNvSpPr txBox="1">
            <a:spLocks/>
          </p:cNvSpPr>
          <p:nvPr/>
        </p:nvSpPr>
        <p:spPr>
          <a:xfrm>
            <a:off x="3071802" y="2786058"/>
            <a:ext cx="2286016" cy="1071570"/>
          </a:xfrm>
          <a:prstGeom prst="rect">
            <a:avLst/>
          </a:prstGeom>
        </p:spPr>
        <p:txBody>
          <a:bodyPr>
            <a:normAutofit fontScale="25000" lnSpcReduction="20000"/>
          </a:bodyPr>
          <a:lstStyle/>
          <a:p>
            <a:pPr algn="ctr">
              <a:buClr>
                <a:schemeClr val="accent1"/>
              </a:buClr>
              <a:buSzPct val="70000"/>
              <a:defRPr/>
            </a:pPr>
            <a:r>
              <a:rPr kumimoji="0" lang="uk-UA" sz="7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За даними рисунка</a:t>
            </a:r>
            <a:r>
              <a:rPr kumimoji="0" lang="uk-UA" sz="7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знайдіть кут х.</a:t>
            </a:r>
          </a:p>
          <a:p>
            <a:pPr algn="ctr">
              <a:buClr>
                <a:schemeClr val="accent1"/>
              </a:buClr>
              <a:buSzPct val="70000"/>
              <a:defRPr/>
            </a:pPr>
            <a:r>
              <a:rPr lang="uk-UA" sz="8000" dirty="0" smtClean="0"/>
              <a:t>∠ </a:t>
            </a:r>
            <a:r>
              <a:rPr lang="en-US" sz="8000" dirty="0" smtClean="0"/>
              <a:t>DCA</a:t>
            </a:r>
            <a:r>
              <a:rPr lang="uk-UA" sz="8000" dirty="0" smtClean="0"/>
              <a:t> = 30°, </a:t>
            </a:r>
            <a:endParaRPr lang="en-US" sz="8000" dirty="0" smtClean="0"/>
          </a:p>
          <a:p>
            <a:pPr algn="ctr">
              <a:buClr>
                <a:schemeClr val="accent1"/>
              </a:buClr>
              <a:buSzPct val="70000"/>
              <a:defRPr/>
            </a:pPr>
            <a:r>
              <a:rPr lang="uk-UA" sz="8000" dirty="0" smtClean="0"/>
              <a:t>∠ </a:t>
            </a:r>
            <a:r>
              <a:rPr lang="en-US" sz="8000" dirty="0" smtClean="0"/>
              <a:t>DCB</a:t>
            </a:r>
            <a:r>
              <a:rPr lang="uk-UA" sz="8000" dirty="0" smtClean="0"/>
              <a:t> - ?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7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uk-UA" sz="7400" b="0" i="0" u="none" strike="noStrike" kern="1200" cap="none" spc="0" normalizeH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7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</a:t>
            </a:r>
            <a:endParaRPr kumimoji="0" lang="uk-UA" sz="7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9" name="Рисунок 18" descr="http://spishy-ru.ru/images/stories/ukraine/otvety/dook-15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6644" r="3258" b="47436"/>
          <a:stretch>
            <a:fillRect/>
          </a:stretch>
        </p:blipFill>
        <p:spPr bwMode="auto">
          <a:xfrm>
            <a:off x="928662" y="1142984"/>
            <a:ext cx="1785950" cy="142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" name="Рисунок 19" descr="http://spishy-ru.ru/images/stories/ukraine/otvety/dook-155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6124" t="51877" r="2704" b="3068"/>
          <a:stretch>
            <a:fillRect/>
          </a:stretch>
        </p:blipFill>
        <p:spPr bwMode="auto">
          <a:xfrm>
            <a:off x="857224" y="2643182"/>
            <a:ext cx="1857388" cy="1428760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Рисунок 20" descr="http://spishy-ru.ru/images/stories/ukraine/otvety/dook-160.jpg"/>
          <p:cNvPicPr/>
          <p:nvPr/>
        </p:nvPicPr>
        <p:blipFill>
          <a:blip r:embed="rId4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2899" t="4764" r="10228" b="38091"/>
          <a:stretch>
            <a:fillRect/>
          </a:stretch>
        </p:blipFill>
        <p:spPr bwMode="auto">
          <a:xfrm>
            <a:off x="785786" y="4143380"/>
            <a:ext cx="1857388" cy="2000264"/>
          </a:xfrm>
          <a:prstGeom prst="snip2Same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Рисунок 3"/>
          <p:cNvSpPr>
            <a:spLocks noGrp="1"/>
          </p:cNvSpPr>
          <p:nvPr>
            <p:ph type="pic" idx="1"/>
          </p:nvPr>
        </p:nvSpPr>
        <p:spPr/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Текст 2"/>
          <p:cNvSpPr txBox="1">
            <a:spLocks/>
          </p:cNvSpPr>
          <p:nvPr/>
        </p:nvSpPr>
        <p:spPr>
          <a:xfrm>
            <a:off x="1571604" y="142852"/>
            <a:ext cx="6072230" cy="107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uk-UA" sz="4400" dirty="0" err="1" smtClean="0"/>
              <a:t>Високи</a:t>
            </a: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й рівень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7" name="Текст 2"/>
          <p:cNvSpPr txBox="1">
            <a:spLocks/>
          </p:cNvSpPr>
          <p:nvPr/>
        </p:nvSpPr>
        <p:spPr>
          <a:xfrm>
            <a:off x="214282" y="1571612"/>
            <a:ext cx="428628" cy="500066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714612" y="1428736"/>
            <a:ext cx="2786082" cy="171451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Хорда</a:t>
            </a:r>
            <a:r>
              <a:rPr kumimoji="0" lang="uk-UA" sz="2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кола стягує кут 100°. Знайдіть кут між дотичними, проведеними через кінці цієї хорди.</a:t>
            </a:r>
            <a:endParaRPr kumimoji="0" lang="uk-UA" sz="2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Текст 2"/>
          <p:cNvSpPr txBox="1">
            <a:spLocks/>
          </p:cNvSpPr>
          <p:nvPr/>
        </p:nvSpPr>
        <p:spPr>
          <a:xfrm>
            <a:off x="2786050" y="3643314"/>
            <a:ext cx="2928958" cy="2286016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   Знайдіть менший катет прямокутного трикутника, якщо його медіана, проведена до гіпотенузи, дорівнює 9 см і утворює з гіпотенузою кут 60°.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0" name="Текст 2"/>
          <p:cNvSpPr txBox="1">
            <a:spLocks/>
          </p:cNvSpPr>
          <p:nvPr/>
        </p:nvSpPr>
        <p:spPr>
          <a:xfrm>
            <a:off x="5786446" y="1357298"/>
            <a:ext cx="3143272" cy="5143536"/>
          </a:xfrm>
          <a:prstGeom prst="rect">
            <a:avLst/>
          </a:prstGeom>
        </p:spPr>
        <p:txBody>
          <a:bodyPr>
            <a:normAutofit fontScale="47500" lnSpcReduction="20000"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1. Нехай у колі з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центром О через кінці хорди АВ проведені дотичні, що перетинаються у точці К. Точка С лежить на колі і ∠АСВ=100°. Знайдемо ∠АКВ.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∠АСВ=½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ᵕ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АВ, тоді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ᵕ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АВ=100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*2=200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ᵕ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АСВ=360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-200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=160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. За опорною задачею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КАВ =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½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ᵕ</a:t>
            </a:r>
            <a:r>
              <a:rPr kumimoji="0" lang="uk-UA" sz="4400" b="0" i="0" u="none" strike="noStrike" kern="1200" cap="none" spc="0" normalizeH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АСВ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, 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∠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КАВ =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½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*160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kumimoji="0" lang="uk-UA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=80</a:t>
            </a:r>
            <a:r>
              <a:rPr kumimoji="0" lang="en-US" sz="44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°</a:t>
            </a:r>
            <a:r>
              <a:rPr lang="uk-UA" sz="4400" dirty="0" smtClean="0"/>
              <a:t>. ∠КВА=∠КАВ=80°. ∠АКВ=180°-2*80°=20°.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uk-UA" sz="44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 9см.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11" name="Текст 2"/>
          <p:cNvSpPr txBox="1">
            <a:spLocks/>
          </p:cNvSpPr>
          <p:nvPr/>
        </p:nvSpPr>
        <p:spPr>
          <a:xfrm>
            <a:off x="214282" y="3929066"/>
            <a:ext cx="500066" cy="428628"/>
          </a:xfrm>
          <a:prstGeom prst="rect">
            <a:avLst/>
          </a:prstGeom>
        </p:spPr>
        <p:txBody>
          <a:bodyPr>
            <a:normAutofit fontScale="550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2.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pic>
        <p:nvPicPr>
          <p:cNvPr id="16" name="Рисунок 15" descr="http://spishy-ru.ru/images/stories/ukraine/otvety/dook-164.jpg"/>
          <p:cNvPicPr/>
          <p:nvPr/>
        </p:nvPicPr>
        <p:blipFill>
          <a:blip r:embed="rId3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5049" t="4043"/>
          <a:stretch>
            <a:fillRect/>
          </a:stretch>
        </p:blipFill>
        <p:spPr bwMode="auto">
          <a:xfrm>
            <a:off x="785786" y="1428736"/>
            <a:ext cx="1857388" cy="1714512"/>
          </a:xfrm>
          <a:prstGeom prst="ellipse">
            <a:avLst/>
          </a:prstGeom>
          <a:noFill/>
          <a:ln>
            <a:noFill/>
          </a:ln>
        </p:spPr>
      </p:pic>
      <p:pic>
        <p:nvPicPr>
          <p:cNvPr id="17" name="Рисунок 16" descr="http://spishy-ru.ru/images/stories/ukraine/otvety/dook-167.jpg"/>
          <p:cNvPicPr/>
          <p:nvPr/>
        </p:nvPicPr>
        <p:blipFill>
          <a:blip r:embed="rId4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81160" b="20690"/>
          <a:stretch>
            <a:fillRect/>
          </a:stretch>
        </p:blipFill>
        <p:spPr bwMode="auto">
          <a:xfrm>
            <a:off x="1000100" y="3857628"/>
            <a:ext cx="1571636" cy="17859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5" name="05_Track_5.mp3">
            <a:hlinkClick r:id="" action="ppaction://media"/>
          </p:cNvPr>
          <p:cNvPicPr>
            <a:picLocks noRot="1" noChangeAspect="1"/>
          </p:cNvPicPr>
          <p:nvPr>
            <a:audioFile r:link="rId1"/>
          </p:nvPr>
        </p:nvPicPr>
        <p:blipFill>
          <a:blip r:embed="rId4"/>
          <a:stretch>
            <a:fillRect/>
          </a:stretch>
        </p:blipFill>
        <p:spPr>
          <a:xfrm>
            <a:off x="7929586" y="6072206"/>
            <a:ext cx="428628" cy="35719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D:\ДОКУМЕНТЫ\ФОТОАРХИВ\Фото ПЕрвомайск\первомайск2апа2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29785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500166" y="285728"/>
            <a:ext cx="5500726" cy="1154098"/>
          </a:xfrm>
        </p:spPr>
        <p:txBody>
          <a:bodyPr>
            <a:noAutofit/>
          </a:bodyPr>
          <a:lstStyle/>
          <a:p>
            <a:pPr algn="ctr"/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Хоч життя – не стежина у полі,</a:t>
            </a:r>
            <a:b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І буває нелегко в житті. </a:t>
            </a:r>
            <a:b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Ми з тобою </a:t>
            </a:r>
            <a:r>
              <a:rPr lang="uk-UA" sz="1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пов’язуєм</a:t>
            </a:r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долі,  </a:t>
            </a:r>
            <a:b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</a:br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До кінця </a:t>
            </a:r>
            <a:r>
              <a:rPr lang="uk-UA" sz="1800" b="1" dirty="0" err="1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будем</a:t>
            </a:r>
            <a:r>
              <a:rPr lang="uk-UA" sz="1800" b="1" dirty="0" smtClean="0">
                <a:solidFill>
                  <a:schemeClr val="bg1">
                    <a:lumMod val="95000"/>
                    <a:lumOff val="5000"/>
                  </a:schemeClr>
                </a:solidFill>
              </a:rPr>
              <a:t> разом в житті.</a:t>
            </a:r>
            <a:endParaRPr lang="ru-RU" sz="1800" b="1" dirty="0">
              <a:solidFill>
                <a:schemeClr val="bg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07964978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4034" name="Picture 2" descr="C:\Users\123\Desktop\первомайськ\kraevidy_mista_2.jpg"/>
          <p:cNvPicPr>
            <a:picLocks noChangeAspect="1" noChangeArrowheads="1"/>
          </p:cNvPicPr>
          <p:nvPr/>
        </p:nvPicPr>
        <p:blipFill>
          <a:blip r:embed="rId2">
            <a:lum bright="10000"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6248" y="285728"/>
            <a:ext cx="4643470" cy="1714512"/>
          </a:xfrm>
        </p:spPr>
        <p:txBody>
          <a:bodyPr>
            <a:normAutofit fontScale="90000"/>
          </a:bodyPr>
          <a:lstStyle/>
          <a:p>
            <a:pPr algn="l"/>
            <a:r>
              <a:rPr lang="uk-UA" sz="2400" dirty="0" smtClean="0"/>
              <a:t/>
            </a:r>
            <a:br>
              <a:rPr lang="uk-UA" sz="2400" dirty="0" smtClean="0"/>
            </a:br>
            <a:r>
              <a:rPr lang="uk-UA" sz="2000" b="1" dirty="0" smtClean="0">
                <a:solidFill>
                  <a:schemeClr val="bg1"/>
                </a:solidFill>
              </a:rPr>
              <a:t>Моя Батьківщина – це злагода й мир,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Та небо бездонне й чудове.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Це пісня чарівна, що лине до зір,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Й дитинство моє світанкове.</a:t>
            </a:r>
            <a:r>
              <a:rPr lang="uk-UA" sz="2000" dirty="0" smtClean="0">
                <a:solidFill>
                  <a:schemeClr val="bg1"/>
                </a:solidFill>
              </a:rPr>
              <a:t/>
            </a:r>
            <a:br>
              <a:rPr lang="uk-UA" sz="2000" dirty="0" smtClean="0">
                <a:solidFill>
                  <a:schemeClr val="bg1"/>
                </a:solidFill>
              </a:rPr>
            </a:br>
            <a:endParaRPr lang="ru-RU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3826284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059" name="Picture 3" descr="C:\Users\123\Desktop\первомайськ\59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286248" y="274638"/>
            <a:ext cx="4400552" cy="1143000"/>
          </a:xfrm>
        </p:spPr>
        <p:txBody>
          <a:bodyPr>
            <a:noAutofit/>
          </a:bodyPr>
          <a:lstStyle/>
          <a:p>
            <a:pPr algn="l"/>
            <a:r>
              <a:rPr lang="uk-UA" sz="2000" b="1" dirty="0" smtClean="0">
                <a:solidFill>
                  <a:schemeClr val="bg1"/>
                </a:solidFill>
              </a:rPr>
              <a:t>Україно моя, Україно!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Доля в тебе була не проста.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Та для мене ти у світі єдина,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Матір рідна, пречиста й свята!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65967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00">
        <p14:prism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:\ДОКУМЕНТЫ\ФОТОАРХИВ\Фото ПЕрвомайск\phoca_thumb_l_001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14282" y="357166"/>
            <a:ext cx="5500726" cy="1439850"/>
          </a:xfrm>
        </p:spPr>
        <p:txBody>
          <a:bodyPr>
            <a:noAutofit/>
          </a:bodyPr>
          <a:lstStyle/>
          <a:p>
            <a:pPr algn="ctr"/>
            <a:r>
              <a:rPr lang="uk-UA" sz="2000" b="1" dirty="0" smtClean="0">
                <a:solidFill>
                  <a:schemeClr val="bg1"/>
                </a:solidFill>
              </a:rPr>
              <a:t>Багато держав є, людей і мов різних,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Та кожному мила одна лиш, єдина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Найкраща з усіх,то є рідна країна,</a:t>
            </a:r>
            <a:br>
              <a:rPr lang="uk-UA" sz="2000" b="1" dirty="0" smtClean="0">
                <a:solidFill>
                  <a:schemeClr val="bg1"/>
                </a:solidFill>
              </a:rPr>
            </a:br>
            <a:r>
              <a:rPr lang="uk-UA" sz="2000" b="1" dirty="0" smtClean="0">
                <a:solidFill>
                  <a:schemeClr val="bg1"/>
                </a:solidFill>
              </a:rPr>
              <a:t> Мені ж наймиліша – моя Україна!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3900">
        <p14:glitter pattern="hexagon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Picture 3" descr="D:\ДОКУМЕНТЫ\ФОТОАРХИВ\Фото ПЕрвомайск\первомайск2кер3.jpg"/>
          <p:cNvPicPr>
            <a:picLocks noChangeAspect="1" noChangeArrowheads="1"/>
          </p:cNvPicPr>
          <p:nvPr/>
        </p:nvPicPr>
        <p:blipFill>
          <a:blip r:embed="rId2">
            <a:lum contrast="30000"/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929198"/>
            <a:ext cx="3357554" cy="1214446"/>
          </a:xfrm>
        </p:spPr>
        <p:txBody>
          <a:bodyPr/>
          <a:lstStyle/>
          <a:p>
            <a:r>
              <a:rPr lang="uk-UA" sz="1600" dirty="0" smtClean="0">
                <a:solidFill>
                  <a:schemeClr val="bg1"/>
                </a:solidFill>
                <a:effectLst/>
                <a:latin typeface="Impact" pitchFamily="34" charset="0"/>
                <a:cs typeface="Aharoni" pitchFamily="2" charset="-79"/>
              </a:rPr>
              <a:t>Моя Батьківщина – ліси і поля.</a:t>
            </a:r>
            <a:br>
              <a:rPr lang="uk-UA" sz="1600" dirty="0" smtClean="0">
                <a:solidFill>
                  <a:schemeClr val="bg1"/>
                </a:solidFill>
                <a:effectLst/>
                <a:latin typeface="Impact" pitchFamily="34" charset="0"/>
                <a:cs typeface="Aharoni" pitchFamily="2" charset="-79"/>
              </a:rPr>
            </a:br>
            <a:r>
              <a:rPr lang="uk-UA" sz="1600" dirty="0" smtClean="0">
                <a:solidFill>
                  <a:schemeClr val="bg1"/>
                </a:solidFill>
                <a:effectLst/>
                <a:latin typeface="Impact" pitchFamily="34" charset="0"/>
                <a:cs typeface="Aharoni" pitchFamily="2" charset="-79"/>
              </a:rPr>
              <a:t>Від них в нас і радість, і сила.</a:t>
            </a:r>
            <a:br>
              <a:rPr lang="uk-UA" sz="1600" dirty="0" smtClean="0">
                <a:solidFill>
                  <a:schemeClr val="bg1"/>
                </a:solidFill>
                <a:effectLst/>
                <a:latin typeface="Impact" pitchFamily="34" charset="0"/>
                <a:cs typeface="Aharoni" pitchFamily="2" charset="-79"/>
              </a:rPr>
            </a:br>
            <a:r>
              <a:rPr lang="uk-UA" sz="1600" dirty="0" smtClean="0">
                <a:solidFill>
                  <a:schemeClr val="bg1"/>
                </a:solidFill>
                <a:effectLst/>
                <a:latin typeface="Impact" pitchFamily="34" charset="0"/>
                <a:cs typeface="Aharoni" pitchFamily="2" charset="-79"/>
              </a:rPr>
              <a:t>Це та найсвятіша і рідна земля,</a:t>
            </a:r>
            <a:br>
              <a:rPr lang="uk-UA" sz="1600" dirty="0" smtClean="0">
                <a:solidFill>
                  <a:schemeClr val="bg1"/>
                </a:solidFill>
                <a:effectLst/>
                <a:latin typeface="Impact" pitchFamily="34" charset="0"/>
                <a:cs typeface="Aharoni" pitchFamily="2" charset="-79"/>
              </a:rPr>
            </a:br>
            <a:r>
              <a:rPr lang="uk-UA" sz="1600" dirty="0" smtClean="0">
                <a:solidFill>
                  <a:schemeClr val="bg1"/>
                </a:solidFill>
                <a:effectLst/>
                <a:latin typeface="Impact" pitchFamily="34" charset="0"/>
                <a:cs typeface="Aharoni" pitchFamily="2" charset="-79"/>
              </a:rPr>
              <a:t>Що кожного з нас  породила</a:t>
            </a:r>
            <a:r>
              <a:rPr lang="uk-UA" sz="1600" dirty="0" smtClean="0">
                <a:solidFill>
                  <a:schemeClr val="bg1"/>
                </a:solidFill>
                <a:latin typeface="Impact" pitchFamily="34" charset="0"/>
                <a:cs typeface="Aharoni" pitchFamily="2" charset="-79"/>
              </a:rPr>
              <a:t>.</a:t>
            </a:r>
            <a:endParaRPr lang="ru-RU" sz="1600" dirty="0">
              <a:solidFill>
                <a:schemeClr val="bg1"/>
              </a:solidFill>
              <a:latin typeface="Impact" pitchFamily="34" charset="0"/>
              <a:cs typeface="Aharoni" pitchFamily="2" charset="-79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76160749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>
        <p14:ferris dir="l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C:\Users\123\Desktop\первомайськ\mostbig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929786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274638"/>
            <a:ext cx="4471990" cy="1143000"/>
          </a:xfrm>
        </p:spPr>
        <p:txBody>
          <a:bodyPr>
            <a:noAutofit/>
          </a:bodyPr>
          <a:lstStyle/>
          <a:p>
            <a:r>
              <a:rPr lang="uk-UA" sz="1800" b="1" dirty="0" smtClean="0">
                <a:solidFill>
                  <a:schemeClr val="bg1"/>
                </a:solidFill>
              </a:rPr>
              <a:t>Ми </a:t>
            </a:r>
            <a:r>
              <a:rPr lang="uk-UA" sz="1800" b="1" dirty="0" err="1" smtClean="0">
                <a:solidFill>
                  <a:schemeClr val="bg1"/>
                </a:solidFill>
              </a:rPr>
              <a:t>хочем</a:t>
            </a:r>
            <a:r>
              <a:rPr lang="uk-UA" sz="1800" b="1" dirty="0" smtClean="0">
                <a:solidFill>
                  <a:schemeClr val="bg1"/>
                </a:solidFill>
              </a:rPr>
              <a:t>, щоб сонце світило ласкаве,</a:t>
            </a:r>
            <a:br>
              <a:rPr lang="uk-UA" sz="1800" b="1" dirty="0" smtClean="0">
                <a:solidFill>
                  <a:schemeClr val="bg1"/>
                </a:solidFill>
              </a:rPr>
            </a:br>
            <a:r>
              <a:rPr lang="uk-UA" sz="1800" b="1" dirty="0" smtClean="0">
                <a:solidFill>
                  <a:schemeClr val="bg1"/>
                </a:solidFill>
              </a:rPr>
              <a:t>Купало обличчя у водах Дніпра,</a:t>
            </a:r>
            <a:br>
              <a:rPr lang="uk-UA" sz="1800" b="1" dirty="0" smtClean="0">
                <a:solidFill>
                  <a:schemeClr val="bg1"/>
                </a:solidFill>
              </a:rPr>
            </a:br>
            <a:r>
              <a:rPr lang="uk-UA" sz="1800" b="1" dirty="0" smtClean="0">
                <a:solidFill>
                  <a:schemeClr val="bg1"/>
                </a:solidFill>
              </a:rPr>
              <a:t>Буяли шовкові, уквітчані трави</a:t>
            </a:r>
            <a:br>
              <a:rPr lang="uk-UA" sz="1800" b="1" dirty="0" smtClean="0">
                <a:solidFill>
                  <a:schemeClr val="bg1"/>
                </a:solidFill>
              </a:rPr>
            </a:br>
            <a:r>
              <a:rPr lang="uk-UA" sz="1800" b="1" dirty="0" smtClean="0">
                <a:solidFill>
                  <a:schemeClr val="bg1"/>
                </a:solidFill>
              </a:rPr>
              <a:t>І мирно вставала щоранку земля.</a:t>
            </a:r>
            <a:endParaRPr lang="ru-RU" sz="18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485554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>
        <p14:prism isContent="1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0" name="Picture 2" descr="C:\Users\123\Desktop\первомайськ\54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-37772" y="-12277"/>
            <a:ext cx="9181772" cy="68702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Текст 2"/>
          <p:cNvSpPr txBox="1">
            <a:spLocks/>
          </p:cNvSpPr>
          <p:nvPr/>
        </p:nvSpPr>
        <p:spPr>
          <a:xfrm>
            <a:off x="1571604" y="142852"/>
            <a:ext cx="6072230" cy="107157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r>
              <a:rPr kumimoji="0" lang="uk-UA" sz="4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</a:t>
            </a:r>
            <a:r>
              <a:rPr lang="uk-UA" sz="4400" b="1" i="1" dirty="0" smtClean="0">
                <a:solidFill>
                  <a:srgbClr val="002060"/>
                </a:solidFill>
              </a:rPr>
              <a:t>Любіть Україну!</a:t>
            </a:r>
            <a:endParaRPr kumimoji="0" lang="uk-UA" sz="4400" b="1" i="1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buFont typeface="Wingdings 2"/>
              <a:buNone/>
              <a:tabLst/>
              <a:defRPr/>
            </a:pP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809683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300">
        <p14:pan dir="u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4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Содержимое 2"/>
          <p:cNvSpPr txBox="1">
            <a:spLocks/>
          </p:cNvSpPr>
          <p:nvPr/>
        </p:nvSpPr>
        <p:spPr>
          <a:xfrm>
            <a:off x="1142976" y="214290"/>
            <a:ext cx="6572296" cy="1500198"/>
          </a:xfrm>
          <a:prstGeom prst="rect">
            <a:avLst/>
          </a:prstGeom>
        </p:spPr>
        <p:txBody>
          <a:bodyPr/>
          <a:lstStyle/>
          <a:p>
            <a:pPr marL="292100" marR="0" lvl="0" indent="-2921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endParaRPr kumimoji="0" lang="ru-RU" sz="3200" b="1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292100" marR="0" lvl="0" indent="-29210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tabLst/>
              <a:defRPr/>
            </a:pPr>
            <a:r>
              <a:rPr kumimoji="0" lang="uk-UA" sz="4800" b="1" i="1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Підсумок  уроку</a:t>
            </a:r>
            <a:endParaRPr kumimoji="0" lang="ru-RU" sz="4800" b="1" i="1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grpSp>
        <p:nvGrpSpPr>
          <p:cNvPr id="4" name="Группа 13"/>
          <p:cNvGrpSpPr>
            <a:grpSpLocks/>
          </p:cNvGrpSpPr>
          <p:nvPr/>
        </p:nvGrpSpPr>
        <p:grpSpPr bwMode="auto">
          <a:xfrm>
            <a:off x="1571604" y="928670"/>
            <a:ext cx="6567999" cy="3071834"/>
            <a:chOff x="1407095" y="158750"/>
            <a:chExt cx="6568725" cy="3505146"/>
          </a:xfrm>
        </p:grpSpPr>
        <p:pic>
          <p:nvPicPr>
            <p:cNvPr id="5" name="Рисунок 28" descr="Описание: C:\Documents and Settings\A&amp;L\Рабочий стол\УРОКИ ГЕОМЕТРИЯ 9 КЛАСС\Урок 21 Следствия из теоремы о вписанном угле\21-10 Рисунок.jpg"/>
            <p:cNvPicPr>
              <a:picLocks noChangeAspect="1" noChangeArrowheads="1"/>
            </p:cNvPicPr>
            <p:nvPr>
              <p:custDataLst>
                <p:tags r:id="rId1"/>
              </p:custDataLst>
            </p:nvPr>
          </p:nvPicPr>
          <p:blipFill>
            <a:blip r:embed="rId5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7095" y="1281290"/>
              <a:ext cx="2185548" cy="2382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0" name="Прямоугольник 16"/>
            <p:cNvSpPr>
              <a:spLocks noChangeArrowheads="1"/>
            </p:cNvSpPr>
            <p:nvPr/>
          </p:nvSpPr>
          <p:spPr bwMode="auto">
            <a:xfrm>
              <a:off x="7129000" y="158750"/>
              <a:ext cx="184751" cy="46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11" name="Рисунок 29" descr="Описание: C:\Documents and Settings\A&amp;L\Рабочий стол\УРОКИ ГЕОМЕТРИЯ 9 КЛАСС\Урок 21 Следствия из теоремы о вписанном угле\21-11 Рисунок.jp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6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7341" y="1287218"/>
              <a:ext cx="2678479" cy="2376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pic>
        <p:nvPicPr>
          <p:cNvPr id="20" name="Рисунок 19" descr="http://spishy-ru.ru/images/stories/ukraine/otvety/dook-153.jpg"/>
          <p:cNvPicPr/>
          <p:nvPr/>
        </p:nvPicPr>
        <p:blipFill>
          <a:blip r:embed="rId7" cstate="print">
            <a:extLst>
              <a:ext uri="{28A0092B-C50C-407E-A947-70E740481C1C}">
                <a14:useLocalDpi xmlns="" xmlns:wpc="http://schemas.microsoft.com/office/word/2010/wordprocessingCanvas" xmlns:mc="http://schemas.openxmlformats.org/markup-compatibility/2006" xmlns:o="urn:schemas-microsoft-com:office:office" xmlns:m="http://schemas.openxmlformats.org/officeDocument/2006/math" xmlns:v="urn:schemas-microsoft-com:vml" xmlns:wp14="http://schemas.microsoft.com/office/word/2010/wordprocessingDrawing" xmlns:wp="http://schemas.openxmlformats.org/drawingml/2006/wordprocessingDrawing" xmlns:w10="urn:schemas-microsoft-com:office:word" xmlns:w="http://schemas.openxmlformats.org/wordprocessingml/2006/main" xmlns:w14="http://schemas.microsoft.com/office/word/2010/wordml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pic="http://schemas.openxmlformats.org/drawingml/2006/picture" xmlns:lc="http://schemas.openxmlformats.org/drawingml/2006/lockedCanvas" val="0"/>
              </a:ext>
            </a:extLst>
          </a:blip>
          <a:srcRect l="66645" r="4332"/>
          <a:stretch>
            <a:fillRect/>
          </a:stretch>
        </p:blipFill>
        <p:spPr bwMode="auto">
          <a:xfrm>
            <a:off x="3643306" y="4214818"/>
            <a:ext cx="2714644" cy="207170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D:\фоны поверпойнт\й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1476" y="12220"/>
            <a:ext cx="9132524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 rot="21061241">
            <a:off x="667131" y="2420889"/>
            <a:ext cx="4115230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ДОМАШНЯ</a:t>
            </a:r>
          </a:p>
          <a:p>
            <a:pPr algn="ctr"/>
            <a:r>
              <a:rPr lang="uk-UA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0070C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 РОБОТА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solidFill>
                <a:srgbClr val="0070C0"/>
              </a:soli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286380" y="2500306"/>
            <a:ext cx="3643338" cy="40934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000" b="1" dirty="0" smtClean="0">
                <a:solidFill>
                  <a:schemeClr val="bg1"/>
                </a:solidFill>
              </a:rPr>
              <a:t> §7. 3, </a:t>
            </a:r>
          </a:p>
          <a:p>
            <a:r>
              <a:rPr lang="uk-UA" sz="2000" b="1" dirty="0" smtClean="0">
                <a:solidFill>
                  <a:schemeClr val="bg1"/>
                </a:solidFill>
              </a:rPr>
              <a:t>- повторити описане і вписане кола;</a:t>
            </a:r>
          </a:p>
          <a:p>
            <a:r>
              <a:rPr lang="uk-UA" sz="2000" b="1" dirty="0" smtClean="0">
                <a:solidFill>
                  <a:schemeClr val="bg1"/>
                </a:solidFill>
              </a:rPr>
              <a:t>- властивість відрізків дотичних;</a:t>
            </a:r>
          </a:p>
          <a:p>
            <a:r>
              <a:rPr lang="uk-UA" sz="2000" b="1" dirty="0" smtClean="0">
                <a:solidFill>
                  <a:schemeClr val="bg1"/>
                </a:solidFill>
              </a:rPr>
              <a:t>- теорему про бісектрису кута;</a:t>
            </a:r>
          </a:p>
          <a:p>
            <a:pPr>
              <a:buFontTx/>
              <a:buChar char="-"/>
            </a:pPr>
            <a:r>
              <a:rPr lang="uk-UA" sz="2000" b="1" dirty="0" smtClean="0">
                <a:solidFill>
                  <a:schemeClr val="bg1"/>
                </a:solidFill>
              </a:rPr>
              <a:t> №221, с. 67 – середній рівень; </a:t>
            </a:r>
          </a:p>
          <a:p>
            <a:pPr>
              <a:buFontTx/>
              <a:buChar char="-"/>
            </a:pPr>
            <a:r>
              <a:rPr lang="uk-UA" sz="2000" b="1" dirty="0" smtClean="0">
                <a:solidFill>
                  <a:schemeClr val="bg1"/>
                </a:solidFill>
              </a:rPr>
              <a:t>№226, с. 68 – достатній рівень; </a:t>
            </a:r>
          </a:p>
          <a:p>
            <a:pPr>
              <a:buFontTx/>
              <a:buChar char="-"/>
            </a:pPr>
            <a:r>
              <a:rPr lang="uk-UA" sz="2000" b="1" dirty="0" smtClean="0">
                <a:solidFill>
                  <a:schemeClr val="bg1"/>
                </a:solidFill>
              </a:rPr>
              <a:t>№237, с. 69 – високий рівень.</a:t>
            </a:r>
            <a:endParaRPr lang="ru-RU" sz="2000" b="1" dirty="0">
              <a:solidFill>
                <a:schemeClr val="bg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D:\фоны поверпойнт\paperscrolls4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2699792" y="2204864"/>
            <a:ext cx="3230372" cy="175432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uk-UA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Дякую за</a:t>
            </a:r>
          </a:p>
          <a:p>
            <a:pPr algn="ctr"/>
            <a:r>
              <a:rPr lang="uk-UA" sz="5400" b="1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урок!</a:t>
            </a:r>
            <a:r>
              <a:rPr lang="uk-UA" sz="5400" b="1" cap="none" spc="0" dirty="0" smtClean="0">
                <a:ln w="31550" cmpd="sng">
                  <a:gradFill>
                    <a:gsLst>
                      <a:gs pos="70000">
                        <a:schemeClr val="accent6">
                          <a:shade val="50000"/>
                          <a:satMod val="190000"/>
                        </a:schemeClr>
                      </a:gs>
                      <a:gs pos="0">
                        <a:schemeClr val="accent6">
                          <a:tint val="77000"/>
                          <a:satMod val="180000"/>
                        </a:schemeClr>
                      </a:gs>
                    </a:gsLst>
                    <a:lin ang="5400000"/>
                  </a:gradFill>
                  <a:prstDash val="solid"/>
                </a:ln>
                <a:solidFill>
                  <a:schemeClr val="accent6">
                    <a:lumMod val="50000"/>
                  </a:schemeClr>
                </a:solidFill>
                <a:effectLst>
                  <a:outerShdw blurRad="50800" dist="40000" dir="5400000" algn="tl" rotWithShape="0">
                    <a:srgbClr val="000000">
                      <a:shade val="5000"/>
                      <a:satMod val="120000"/>
                      <a:alpha val="33000"/>
                    </a:srgbClr>
                  </a:outerShdw>
                </a:effectLst>
              </a:rPr>
              <a:t> </a:t>
            </a:r>
            <a:endParaRPr lang="ru-RU" sz="5400" b="1" cap="none" spc="0" dirty="0">
              <a:ln w="31550" cmpd="sng">
                <a:gradFill>
                  <a:gsLst>
                    <a:gs pos="70000">
                      <a:schemeClr val="accent6">
                        <a:shade val="50000"/>
                        <a:satMod val="190000"/>
                      </a:schemeClr>
                    </a:gs>
                    <a:gs pos="0">
                      <a:schemeClr val="accent6">
                        <a:tint val="77000"/>
                        <a:satMod val="180000"/>
                      </a:schemeClr>
                    </a:gs>
                  </a:gsLst>
                  <a:lin ang="5400000"/>
                </a:gradFill>
                <a:prstDash val="solid"/>
              </a:ln>
              <a:solidFill>
                <a:schemeClr val="accent6">
                  <a:lumMod val="50000"/>
                </a:schemeClr>
              </a:solidFill>
              <a:effectLst>
                <a:outerShdw blurRad="50800" dist="40000" dir="5400000" algn="tl" rotWithShape="0">
                  <a:srgbClr val="000000">
                    <a:shade val="5000"/>
                    <a:satMod val="120000"/>
                    <a:alpha val="33000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Текст 4"/>
          <p:cNvSpPr>
            <a:spLocks noGrp="1"/>
          </p:cNvSpPr>
          <p:nvPr>
            <p:ph type="body" sz="half" idx="2"/>
          </p:nvPr>
        </p:nvSpPr>
        <p:spPr>
          <a:xfrm>
            <a:off x="571472" y="1857364"/>
            <a:ext cx="4714908" cy="3234660"/>
          </a:xfrm>
        </p:spPr>
        <p:txBody>
          <a:bodyPr>
            <a:normAutofit fontScale="92500" lnSpcReduction="10000"/>
          </a:bodyPr>
          <a:lstStyle/>
          <a:p>
            <a:pPr algn="l"/>
            <a:r>
              <a:rPr lang="uk-UA" sz="2800" b="1" dirty="0" smtClean="0">
                <a:solidFill>
                  <a:schemeClr val="tx1"/>
                </a:solidFill>
              </a:rPr>
              <a:t>  Найкращий спосіб вивчити що-небудь – це відкрити самому.</a:t>
            </a:r>
          </a:p>
          <a:p>
            <a:pPr algn="l"/>
            <a:endParaRPr lang="uk-UA" sz="2800" b="1" dirty="0" smtClean="0">
              <a:solidFill>
                <a:schemeClr val="tx1"/>
              </a:solidFill>
            </a:endParaRPr>
          </a:p>
          <a:p>
            <a:pPr algn="l"/>
            <a:r>
              <a:rPr lang="uk-UA" sz="2800" b="1" dirty="0" smtClean="0">
                <a:solidFill>
                  <a:schemeClr val="tx1"/>
                </a:solidFill>
              </a:rPr>
              <a:t>   Математика цікава тоді, коли живить нашу винахідливість і здатність міркувати.</a:t>
            </a:r>
          </a:p>
          <a:p>
            <a:pPr algn="l"/>
            <a:r>
              <a:rPr lang="uk-UA" sz="22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                                                    Д. </a:t>
            </a:r>
            <a:r>
              <a:rPr lang="uk-UA" sz="22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Пойа</a:t>
            </a:r>
            <a:endParaRPr lang="uk-UA" sz="22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00694" y="548680"/>
            <a:ext cx="2706284" cy="33123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64627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7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pSp>
        <p:nvGrpSpPr>
          <p:cNvPr id="2" name="Группа 13"/>
          <p:cNvGrpSpPr>
            <a:grpSpLocks/>
          </p:cNvGrpSpPr>
          <p:nvPr/>
        </p:nvGrpSpPr>
        <p:grpSpPr bwMode="auto">
          <a:xfrm>
            <a:off x="539750" y="158750"/>
            <a:ext cx="7800709" cy="5973036"/>
            <a:chOff x="539552" y="158750"/>
            <a:chExt cx="7801571" cy="5972799"/>
          </a:xfrm>
        </p:grpSpPr>
        <p:pic>
          <p:nvPicPr>
            <p:cNvPr id="3" name="Рисунок 28" descr="Описание: C:\Documents and Settings\A&amp;L\Рабочий стол\УРОКИ ГЕОМЕТРИЯ 9 КЛАСС\Урок 21 Следствия из теоремы о вписанном угле\21-10 Рисунок.jpg"/>
            <p:cNvPicPr>
              <a:picLocks noChangeAspect="1" noChangeArrowheads="1"/>
            </p:cNvPicPr>
            <p:nvPr>
              <p:custDataLst>
                <p:tags r:id="rId2"/>
              </p:custDataLst>
            </p:nvPr>
          </p:nvPicPr>
          <p:blipFill>
            <a:blip r:embed="rId8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407095" y="1281290"/>
              <a:ext cx="2185548" cy="23826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4" name="Объект 4"/>
            <p:cNvGraphicFramePr>
              <a:graphicFrameLocks noChangeAspect="1"/>
            </p:cNvGraphicFramePr>
            <p:nvPr>
              <p:custDataLst>
                <p:tags r:id="rId3"/>
              </p:custDataLst>
            </p:nvPr>
          </p:nvGraphicFramePr>
          <p:xfrm>
            <a:off x="827584" y="4000352"/>
            <a:ext cx="3127405" cy="357176"/>
          </p:xfrm>
          <a:graphic>
            <a:graphicData uri="http://schemas.openxmlformats.org/presentationml/2006/ole">
              <p:oleObj spid="_x0000_s2050" name="Equation" r:id="rId9" imgW="1612200" imgH="177723" progId="">
                <p:embed/>
              </p:oleObj>
            </a:graphicData>
          </a:graphic>
        </p:graphicFrame>
        <p:graphicFrame>
          <p:nvGraphicFramePr>
            <p:cNvPr id="5" name="Объект 5"/>
            <p:cNvGraphicFramePr>
              <a:graphicFrameLocks noChangeAspect="1"/>
            </p:cNvGraphicFramePr>
            <p:nvPr>
              <p:custDataLst>
                <p:tags r:id="rId4"/>
              </p:custDataLst>
            </p:nvPr>
          </p:nvGraphicFramePr>
          <p:xfrm>
            <a:off x="5286707" y="4000352"/>
            <a:ext cx="2720287" cy="351602"/>
          </p:xfrm>
          <a:graphic>
            <a:graphicData uri="http://schemas.openxmlformats.org/presentationml/2006/ole">
              <p:oleObj spid="_x0000_s2051" name="Equation" r:id="rId10" imgW="1396394" imgH="177723" progId="">
                <p:embed/>
              </p:oleObj>
            </a:graphicData>
          </a:graphic>
        </p:graphicFrame>
        <p:sp>
          <p:nvSpPr>
            <p:cNvPr id="6" name="Прямоугольник 8"/>
            <p:cNvSpPr>
              <a:spLocks noChangeArrowheads="1"/>
            </p:cNvSpPr>
            <p:nvPr/>
          </p:nvSpPr>
          <p:spPr bwMode="auto">
            <a:xfrm>
              <a:off x="539552" y="4789601"/>
              <a:ext cx="3528392" cy="10156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000" b="1" dirty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Вписані кути, </a:t>
              </a:r>
              <a:r>
                <a:rPr lang="uk-UA" altLang="ru-RU" sz="2000" b="1" dirty="0" smtClean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що спираються </a:t>
              </a:r>
              <a:r>
                <a:rPr lang="uk-UA" altLang="ru-RU" sz="2000" b="1" dirty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на одну й ту саму дугу, </a:t>
              </a:r>
              <a:r>
                <a:rPr lang="uk-UA" altLang="ru-RU" sz="2000" b="1" dirty="0" smtClean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рівні.</a:t>
              </a:r>
              <a:endParaRPr lang="ru-RU" altLang="ru-RU" sz="2000" b="1" dirty="0">
                <a:solidFill>
                  <a:schemeClr val="accent6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7" name="Прямоугольник 11"/>
            <p:cNvSpPr>
              <a:spLocks noChangeArrowheads="1"/>
            </p:cNvSpPr>
            <p:nvPr/>
          </p:nvSpPr>
          <p:spPr bwMode="auto">
            <a:xfrm>
              <a:off x="4357911" y="4500398"/>
              <a:ext cx="3983212" cy="163115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000" b="1" dirty="0" smtClean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Будь – який вписаний </a:t>
              </a:r>
              <a:r>
                <a:rPr lang="uk-UA" altLang="ru-RU" sz="2000" b="1" dirty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кут, </a:t>
              </a:r>
              <a:r>
                <a:rPr lang="uk-UA" altLang="ru-RU" sz="2000" b="1" dirty="0" smtClean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що спирається на півколо, - прямий.</a:t>
              </a:r>
            </a:p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uk-UA" altLang="ru-RU" sz="2000" b="1" dirty="0" smtClean="0">
                  <a:solidFill>
                    <a:schemeClr val="accent6">
                      <a:lumMod val="25000"/>
                    </a:schemeClr>
                  </a:solidFill>
                  <a:latin typeface="Times New Roman" pitchFamily="18" charset="0"/>
                  <a:ea typeface="Calibri" pitchFamily="34" charset="0"/>
                  <a:cs typeface="Times New Roman" pitchFamily="18" charset="0"/>
                </a:rPr>
                <a:t>Будь – який прямий вписаний кут спирається на півколо.</a:t>
              </a:r>
              <a:endParaRPr lang="ru-RU" altLang="ru-RU" sz="2000" b="1" dirty="0">
                <a:solidFill>
                  <a:schemeClr val="accent6">
                    <a:lumMod val="25000"/>
                  </a:schemeClr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</p:txBody>
        </p:sp>
        <p:sp>
          <p:nvSpPr>
            <p:cNvPr id="8" name="Прямоугольник 16"/>
            <p:cNvSpPr>
              <a:spLocks noChangeArrowheads="1"/>
            </p:cNvSpPr>
            <p:nvPr/>
          </p:nvSpPr>
          <p:spPr bwMode="auto">
            <a:xfrm>
              <a:off x="7129000" y="158750"/>
              <a:ext cx="184751" cy="4616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spcBef>
                  <a:spcPct val="20000"/>
                </a:spcBef>
                <a:buFont typeface="Arial" charset="0"/>
                <a:buChar char="•"/>
                <a:defRPr sz="3200">
                  <a:solidFill>
                    <a:schemeClr val="tx1"/>
                  </a:solidFill>
                  <a:latin typeface="Calibri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Font typeface="Arial" charset="0"/>
                <a:buChar char="–"/>
                <a:defRPr sz="2800">
                  <a:solidFill>
                    <a:schemeClr val="tx1"/>
                  </a:solidFill>
                  <a:latin typeface="Calibri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charset="0"/>
                <a:buChar char="•"/>
                <a:defRPr sz="2400">
                  <a:solidFill>
                    <a:schemeClr val="tx1"/>
                  </a:solidFill>
                  <a:latin typeface="Calibri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Font typeface="Arial" charset="0"/>
                <a:buChar char="–"/>
                <a:defRPr sz="2000">
                  <a:solidFill>
                    <a:schemeClr val="tx1"/>
                  </a:solidFill>
                  <a:latin typeface="Calibri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charset="0"/>
                <a:buChar char="»"/>
                <a:defRPr sz="2000">
                  <a:solidFill>
                    <a:schemeClr val="tx1"/>
                  </a:solidFill>
                  <a:latin typeface="Calibri" pitchFamily="34" charset="0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endParaRPr lang="ru-RU" altLang="ru-RU" sz="2400" dirty="0">
                <a:solidFill>
                  <a:srgbClr val="0000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endParaRPr>
            </a:p>
          </p:txBody>
        </p:sp>
        <p:pic>
          <p:nvPicPr>
            <p:cNvPr id="9" name="Рисунок 29" descr="Описание: C:\Documents and Settings\A&amp;L\Рабочий стол\УРОКИ ГЕОМЕТРИЯ 9 КЛАСС\Урок 21 Следствия из теоремы о вписанном угле\21-11 Рисунок.jpg"/>
            <p:cNvPicPr>
              <a:picLocks noChangeAspect="1" noChangeArrowheads="1"/>
            </p:cNvPicPr>
            <p:nvPr>
              <p:custDataLst>
                <p:tags r:id="rId5"/>
              </p:custDataLst>
            </p:nvPr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97341" y="1287218"/>
              <a:ext cx="2678479" cy="23766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0" name="TextBox 9"/>
          <p:cNvSpPr txBox="1"/>
          <p:nvPr/>
        </p:nvSpPr>
        <p:spPr>
          <a:xfrm>
            <a:off x="3131840" y="389582"/>
            <a:ext cx="336898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 smtClean="0">
                <a:solidFill>
                  <a:schemeClr val="accent6">
                    <a:lumMod val="25000"/>
                  </a:schemeClr>
                </a:solidFill>
              </a:rPr>
              <a:t>Наслідки 1, 2</a:t>
            </a:r>
            <a:endParaRPr lang="ru-RU" sz="4000" dirty="0">
              <a:solidFill>
                <a:schemeClr val="accent6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903255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500">
        <p:checker/>
      </p:transition>
    </mc:Choice>
    <mc:Fallback>
      <p:transition spd="slow">
        <p:checker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" name="Рисунок 1" descr="http://spishy-ru.ru/images/stories/ukraine/otvety/dook-152.jpg"/>
          <p:cNvPicPr/>
          <p:nvPr/>
        </p:nvPicPr>
        <p:blipFill>
          <a:blip r:embed="rId3" cstate="print">
            <a:extLst>
              <a:ext uri="{28A0092B-C50C-407E-A947-70E740481C1C}">
                <a14:useLocalDpi xmlns:lc="http://schemas.openxmlformats.org/drawingml/2006/lockedCanvas" xmlns:pic="http://schemas.openxmlformats.org/drawingml/2006/picture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4="http://schemas.microsoft.com/office/word/2010/wordml" xmlns:w="http://schemas.openxmlformats.org/wordprocessingml/2006/main" xmlns:w10="urn:schemas-microsoft-com:office:word" xmlns:wp="http://schemas.openxmlformats.org/drawingml/2006/wordprocessingDrawing" xmlns:wp14="http://schemas.microsoft.com/office/word/2010/wordprocessingDrawing" xmlns:v="urn:schemas-microsoft-com:vml" xmlns:m="http://schemas.openxmlformats.org/officeDocument/2006/math" xmlns:o="urn:schemas-microsoft-com:office:office" xmlns:mc="http://schemas.openxmlformats.org/markup-compatibility/2006" xmlns:wpc="http://schemas.microsoft.com/office/word/2010/wordprocessingCanvas" xmlns="" val="0"/>
              </a:ext>
            </a:extLst>
          </a:blip>
          <a:srcRect l="65598" r="5835" b="21326"/>
          <a:stretch>
            <a:fillRect/>
          </a:stretch>
        </p:blipFill>
        <p:spPr bwMode="auto">
          <a:xfrm>
            <a:off x="6357950" y="2214554"/>
            <a:ext cx="2214578" cy="2214578"/>
          </a:xfrm>
          <a:prstGeom prst="ellipse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Наслідок 3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304800" y="1554162"/>
            <a:ext cx="5838836" cy="4525963"/>
          </a:xfrm>
        </p:spPr>
        <p:txBody>
          <a:bodyPr/>
          <a:lstStyle/>
          <a:p>
            <a:endParaRPr lang="uk-UA" sz="2400" b="1" dirty="0" smtClean="0"/>
          </a:p>
          <a:p>
            <a:r>
              <a:rPr lang="uk-UA" sz="2400" b="1" dirty="0" smtClean="0"/>
              <a:t>Центром кола, описаного навколо прямокутного трикутника, є середина гіпотенузи.</a:t>
            </a:r>
          </a:p>
          <a:p>
            <a:r>
              <a:rPr lang="uk-UA" sz="2400" b="1" dirty="0" smtClean="0"/>
              <a:t>Медіана прямокутного трикутника, проведена з вершини прямого кута, дорівнює половині гіпотенузи.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152400" y="15240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48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/>
          <a:srcRect l="3906"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uk-UA" dirty="0" smtClean="0"/>
              <a:t>Опорна задача  1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uk-UA" b="1" dirty="0" smtClean="0"/>
              <a:t>  Сума вписаних кутів, які спираються на одну і ту ж хорду, а вершини лежать по різні боки від неї, дорівнює 180 *.</a:t>
            </a:r>
            <a:endParaRPr lang="ru-RU" b="1" dirty="0" smtClean="0"/>
          </a:p>
          <a:p>
            <a:endParaRPr lang="ru-RU" dirty="0"/>
          </a:p>
        </p:txBody>
      </p:sp>
      <p:pic>
        <p:nvPicPr>
          <p:cNvPr id="6" name="Содержимое 5" descr="Описание: C:\Documents and Settings\A&amp;L\Рабочий стол\УРОКИ ГЕОМЕТРИЯ 9 КЛАСС\Урок 22 Вписанные черырехугольники\22-14 Рисунок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03668" y="2143117"/>
            <a:ext cx="2697421" cy="287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Дуга 4"/>
          <p:cNvSpPr/>
          <p:nvPr/>
        </p:nvSpPr>
        <p:spPr>
          <a:xfrm>
            <a:off x="5500694" y="3571876"/>
            <a:ext cx="500066" cy="214314"/>
          </a:xfrm>
          <a:prstGeom prst="arc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16200000" flipH="1">
            <a:off x="6643702" y="3286124"/>
            <a:ext cx="2000264" cy="571504"/>
          </a:xfrm>
          <a:prstGeom prst="line">
            <a:avLst/>
          </a:prstGeom>
          <a:ln w="28575"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326164525SlideId26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326164525SlideId26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326164525SlideId26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326164525SlideId26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326164525SlideId26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FULLVER_BOOKMARK" val="п2012326164525SlideId261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Литейная">
  <a:themeElements>
    <a:clrScheme name="Литейная">
      <a:dk1>
        <a:sysClr val="windowText" lastClr="000000"/>
      </a:dk1>
      <a:lt1>
        <a:sysClr val="window" lastClr="FFFFFF"/>
      </a:lt1>
      <a:dk2>
        <a:srgbClr val="676A55"/>
      </a:dk2>
      <a:lt2>
        <a:srgbClr val="EAEBDE"/>
      </a:lt2>
      <a:accent1>
        <a:srgbClr val="72A376"/>
      </a:accent1>
      <a:accent2>
        <a:srgbClr val="B0CCB0"/>
      </a:accent2>
      <a:accent3>
        <a:srgbClr val="A8CDD7"/>
      </a:accent3>
      <a:accent4>
        <a:srgbClr val="C0BEAF"/>
      </a:accent4>
      <a:accent5>
        <a:srgbClr val="CEC597"/>
      </a:accent5>
      <a:accent6>
        <a:srgbClr val="E8B7B7"/>
      </a:accent6>
      <a:hlink>
        <a:srgbClr val="DB5353"/>
      </a:hlink>
      <a:folHlink>
        <a:srgbClr val="903638"/>
      </a:folHlink>
    </a:clrScheme>
    <a:fontScheme name="Литейная">
      <a:maj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微軟正黑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Rockwell"/>
        <a:ea typeface=""/>
        <a:cs typeface=""/>
        <a:font script="Grek" typeface="Cambria"/>
        <a:font script="Cyrl" typeface="Cambria"/>
        <a:font script="Jpan" typeface="HG明朝B"/>
        <a:font script="Hang" typeface="바탕"/>
        <a:font script="Hans" typeface="方正姚体"/>
        <a:font script="Hant" typeface="標楷體"/>
        <a:font script="Arab" typeface="Times New Roman"/>
        <a:font script="Hebr" typeface="David"/>
        <a:font script="Thai" typeface="Jasmine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Литейная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80000"/>
              </a:schemeClr>
            </a:gs>
            <a:gs pos="62000">
              <a:schemeClr val="phClr">
                <a:tint val="30000"/>
                <a:satMod val="180000"/>
              </a:schemeClr>
            </a:gs>
            <a:gs pos="100000">
              <a:schemeClr val="phClr">
                <a:tint val="22000"/>
                <a:satMod val="18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58000"/>
                <a:satMod val="150000"/>
              </a:schemeClr>
            </a:gs>
            <a:gs pos="72000">
              <a:schemeClr val="phClr">
                <a:tint val="90000"/>
                <a:satMod val="135000"/>
              </a:schemeClr>
            </a:gs>
            <a:gs pos="100000">
              <a:schemeClr val="phClr">
                <a:tint val="8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80000"/>
            </a:schemeClr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000000"/>
            </a:lightRig>
          </a:scene3d>
          <a:sp3d prstMaterial="matte">
            <a:bevelT w="63500" h="63500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75000"/>
                <a:satMod val="400000"/>
              </a:schemeClr>
            </a:gs>
            <a:gs pos="20000">
              <a:schemeClr val="phClr">
                <a:tint val="80000"/>
                <a:satMod val="355000"/>
              </a:schemeClr>
            </a:gs>
            <a:gs pos="100000">
              <a:schemeClr val="phClr">
                <a:tint val="95000"/>
                <a:shade val="55000"/>
                <a:satMod val="355000"/>
              </a:schemeClr>
            </a:gs>
          </a:gsLst>
          <a:path path="circle">
            <a:fillToRect l="67500" t="35000" r="32500" b="65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0"/>
                <a:satMod val="120000"/>
              </a:schemeClr>
              <a:schemeClr val="phClr">
                <a:tint val="70000"/>
                <a:satMod val="250000"/>
              </a:schemeClr>
            </a:duotone>
          </a:blip>
          <a:tile tx="0" ty="0" sx="50000" sy="50000" flip="none" algn="t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Foundry</Template>
  <TotalTime>569</TotalTime>
  <Words>1052</Words>
  <Application>Microsoft Office PowerPoint</Application>
  <PresentationFormat>Экран (4:3)</PresentationFormat>
  <Paragraphs>130</Paragraphs>
  <Slides>29</Slides>
  <Notes>1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1" baseType="lpstr">
      <vt:lpstr>Литейная</vt:lpstr>
      <vt:lpstr>Equation</vt:lpstr>
      <vt:lpstr>Слайд 1</vt:lpstr>
      <vt:lpstr>Слайд 2</vt:lpstr>
      <vt:lpstr>Слайд 3</vt:lpstr>
      <vt:lpstr>Слайд 4</vt:lpstr>
      <vt:lpstr>Слайд 5</vt:lpstr>
      <vt:lpstr>Слайд 6</vt:lpstr>
      <vt:lpstr>Наслідок 3</vt:lpstr>
      <vt:lpstr>Слайд 8</vt:lpstr>
      <vt:lpstr>Опорна задача  1</vt:lpstr>
      <vt:lpstr>Слайд 10</vt:lpstr>
      <vt:lpstr>Опорна задача 3</vt:lpstr>
      <vt:lpstr>Опорна задача  4</vt:lpstr>
      <vt:lpstr>  Опорна задача 5</vt:lpstr>
      <vt:lpstr>№ 222</vt:lpstr>
      <vt:lpstr>Слайд 15</vt:lpstr>
      <vt:lpstr>Слайд 16</vt:lpstr>
      <vt:lpstr>Слайд 17</vt:lpstr>
      <vt:lpstr>Слайд 18</vt:lpstr>
      <vt:lpstr>Слайд 19</vt:lpstr>
      <vt:lpstr>Хоч життя – не стежина у полі, І буває нелегко в житті.  Ми з тобою пов’язуєм долі,   До кінця будем разом в житті.</vt:lpstr>
      <vt:lpstr> Моя Батьківщина – це злагода й мир, Та небо бездонне й чудове. Це пісня чарівна, що лине до зір, Й дитинство моє світанкове. </vt:lpstr>
      <vt:lpstr>Україно моя, Україно! Доля в тебе була не проста. Та для мене ти у світі єдина, Матір рідна, пречиста й свята!</vt:lpstr>
      <vt:lpstr>Багато держав є, людей і мов різних, Та кожному мила одна лиш, єдина Найкраща з усіх,то є рідна країна,  Мені ж наймиліша – моя Україна!</vt:lpstr>
      <vt:lpstr>Моя Батьківщина – ліси і поля. Від них в нас і радість, і сила. Це та найсвятіша і рідна земля, Що кожного з нас  породила.</vt:lpstr>
      <vt:lpstr>Ми хочем, щоб сонце світило ласкаве, Купало обличчя у водах Дніпра, Буяли шовкові, уквітчані трави І мирно вставала щоранку земля.</vt:lpstr>
      <vt:lpstr>Слайд 26</vt:lpstr>
      <vt:lpstr>Слайд 27</vt:lpstr>
      <vt:lpstr>Слайд 28</vt:lpstr>
      <vt:lpstr>Слайд 29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</dc:creator>
  <cp:lastModifiedBy>1</cp:lastModifiedBy>
  <cp:revision>121</cp:revision>
  <dcterms:created xsi:type="dcterms:W3CDTF">2015-11-15T23:15:21Z</dcterms:created>
  <dcterms:modified xsi:type="dcterms:W3CDTF">2015-11-26T10:37:28Z</dcterms:modified>
</cp:coreProperties>
</file>